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8" r:id="rId3"/>
    <p:sldId id="257" r:id="rId4"/>
    <p:sldId id="285" r:id="rId5"/>
    <p:sldId id="286" r:id="rId6"/>
    <p:sldId id="287" r:id="rId7"/>
    <p:sldId id="290" r:id="rId8"/>
    <p:sldId id="288" r:id="rId9"/>
    <p:sldId id="315" r:id="rId10"/>
    <p:sldId id="317" r:id="rId11"/>
    <p:sldId id="291" r:id="rId12"/>
    <p:sldId id="316" r:id="rId13"/>
    <p:sldId id="289" r:id="rId14"/>
    <p:sldId id="295" r:id="rId15"/>
    <p:sldId id="292" r:id="rId16"/>
    <p:sldId id="298" r:id="rId17"/>
    <p:sldId id="299" r:id="rId18"/>
    <p:sldId id="308" r:id="rId19"/>
    <p:sldId id="309" r:id="rId20"/>
    <p:sldId id="313" r:id="rId21"/>
    <p:sldId id="314" r:id="rId22"/>
    <p:sldId id="312" r:id="rId23"/>
    <p:sldId id="318" r:id="rId24"/>
    <p:sldId id="280" r:id="rId25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27"/>
      <p:bold r:id="rId28"/>
    </p:embeddedFont>
    <p:embeddedFont>
      <p:font typeface="Times" panose="02020603050405020304" pitchFamily="18" charset="0"/>
      <p:regular r:id="rId29"/>
      <p:bold r:id="rId30"/>
      <p:italic r:id="rId31"/>
      <p:boldItalic r:id="rId32"/>
    </p:embeddedFont>
    <p:embeddedFont>
      <p:font typeface="宋体" panose="02010600030101010101" pitchFamily="2" charset="-122"/>
      <p:regular r:id="rId33"/>
    </p:embeddedFont>
    <p:embeddedFont>
      <p:font typeface="標楷體" panose="03000509000000000000" pitchFamily="65" charset="-120"/>
      <p:regular r:id="rId34"/>
    </p:embeddedFont>
    <p:embeddedFont>
      <p:font typeface="Varela Round" panose="00000500000000000000" charset="-79"/>
      <p:regular r:id="rId35"/>
    </p:embeddedFont>
    <p:embeddedFont>
      <p:font typeface="맑은 고딕" panose="020B0503020000020004" pitchFamily="34" charset="-127"/>
      <p:regular r:id="rId36"/>
      <p:bold r:id="rId37"/>
    </p:embeddedFont>
    <p:embeddedFont>
      <p:font typeface="Nixie One" panose="02020500000000000000" charset="0"/>
      <p:regular r:id="rId38"/>
    </p:embeddedFont>
    <p:embeddedFont>
      <p:font typeface="MS PGothic" panose="020B0600070205080204" pitchFamily="34" charset="-128"/>
      <p:regular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CCFF"/>
    <a:srgbClr val="E7F6FF"/>
    <a:srgbClr val="617A86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BFE9CF-557C-48D4-B031-ED639CE5B53E}">
  <a:tblStyle styleId="{BFBFE9CF-557C-48D4-B031-ED639CE5B53E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97" d="100"/>
          <a:sy n="97" d="100"/>
        </p:scale>
        <p:origin x="630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624" y="0"/>
            <a:ext cx="6676799" cy="4257428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9" name="Shape 9"/>
          <p:cNvSpPr/>
          <p:nvPr/>
        </p:nvSpPr>
        <p:spPr>
          <a:xfrm>
            <a:off x="7209425" y="50220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267550" y="-88675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348875" y="2882375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255425" y="541800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752750" y="3465100"/>
            <a:ext cx="2284199" cy="2284199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37775" y="3193200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76550" y="4217275"/>
            <a:ext cx="1207799" cy="1207799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244625" y="2541950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7598775" y="-300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244625" y="802850"/>
            <a:ext cx="657600" cy="6576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213975" y="695900"/>
            <a:ext cx="871499" cy="871499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-122175" y="2933250"/>
            <a:ext cx="1177500" cy="11775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8150075" y="708300"/>
            <a:ext cx="846600" cy="846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1055325" y="3904575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280687" y="366915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46046" y="3213146"/>
            <a:ext cx="455999" cy="4559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1500" y="3038600"/>
            <a:ext cx="804899" cy="804899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280700" y="1608475"/>
            <a:ext cx="1043399" cy="1043999"/>
          </a:xfrm>
          <a:prstGeom prst="donut">
            <a:avLst>
              <a:gd name="adj" fmla="val 43200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1640475" y="-201875"/>
            <a:ext cx="750299" cy="7502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612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-222975" y="500875"/>
            <a:ext cx="1832699" cy="1832699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280700" y="3950125"/>
            <a:ext cx="750299" cy="750299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7913000" y="60022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8703400" y="1608475"/>
            <a:ext cx="287100" cy="287100"/>
          </a:xfrm>
          <a:prstGeom prst="donut">
            <a:avLst>
              <a:gd name="adj" fmla="val 18608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8809376" y="886439"/>
            <a:ext cx="416399" cy="4163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8118000" y="-244550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7813725" y="3127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646900" y="723962"/>
            <a:ext cx="741599" cy="741599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46225" y="4177700"/>
            <a:ext cx="6651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600"/>
            </a:lvl1pPr>
          </a:lstStyle>
          <a:p>
            <a:endParaRPr/>
          </a:p>
        </p:txBody>
      </p:sp>
      <p:sp>
        <p:nvSpPr>
          <p:cNvPr id="148" name="Shape 148"/>
          <p:cNvSpPr/>
          <p:nvPr/>
        </p:nvSpPr>
        <p:spPr>
          <a:xfrm rot="10800000">
            <a:off x="8705950" y="3777262"/>
            <a:ext cx="617399" cy="6173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 rot="10800000">
            <a:off x="608749" y="841360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 rot="10800000">
            <a:off x="8195021" y="4553299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rot="10800000">
            <a:off x="8458384" y="4183762"/>
            <a:ext cx="210899" cy="2108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 rot="10800000">
            <a:off x="-153146" y="-444546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rot="10800000">
            <a:off x="8012015" y="133390"/>
            <a:ext cx="434699" cy="4346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 rot="10800000">
            <a:off x="-73577" y="841499"/>
            <a:ext cx="330899" cy="3308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 rot="10800000">
            <a:off x="8512150" y="133404"/>
            <a:ext cx="811199" cy="8111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 rot="10800000">
            <a:off x="117997" y="-173402"/>
            <a:ext cx="586199" cy="5861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10800000">
            <a:off x="748824" y="4695049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0800000">
            <a:off x="-316662" y="3443534"/>
            <a:ext cx="506099" cy="5060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 rot="10800000">
            <a:off x="-226169" y="4140649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10800000">
            <a:off x="8700641" y="1100249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 rot="10800000">
            <a:off x="8705950" y="3777262"/>
            <a:ext cx="617399" cy="6173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 rot="10800000">
            <a:off x="608749" y="841360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 rot="10800000">
            <a:off x="8195021" y="4553299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rot="10800000">
            <a:off x="8458384" y="4183762"/>
            <a:ext cx="210899" cy="2108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 rot="10800000">
            <a:off x="-153146" y="-444546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rot="10800000">
            <a:off x="8012015" y="133390"/>
            <a:ext cx="434699" cy="4346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 rot="10800000">
            <a:off x="-73577" y="841499"/>
            <a:ext cx="330899" cy="3308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 rot="10800000">
            <a:off x="8512150" y="133404"/>
            <a:ext cx="811199" cy="8111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 rot="10800000">
            <a:off x="117997" y="-173402"/>
            <a:ext cx="586199" cy="5861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10800000">
            <a:off x="748824" y="4695049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0800000">
            <a:off x="-316662" y="3443534"/>
            <a:ext cx="506099" cy="5060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 rot="10800000">
            <a:off x="-226169" y="4140649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10800000">
            <a:off x="8700641" y="1100249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859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-164200" y="6861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8204500" y="3898800"/>
            <a:ext cx="447000" cy="447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100425" y="-196925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419100" y="6861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333725" y="44825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741750" y="4449750"/>
            <a:ext cx="397499" cy="3974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8956300" y="4058696"/>
            <a:ext cx="287100" cy="287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-164200" y="4277700"/>
            <a:ext cx="741599" cy="7415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8568725" y="4717500"/>
            <a:ext cx="508499" cy="5084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8077475" y="224125"/>
            <a:ext cx="304799" cy="304799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8553248" y="328373"/>
            <a:ext cx="585599" cy="5855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8876350" y="1187325"/>
            <a:ext cx="447000" cy="447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8449000" y="224125"/>
            <a:ext cx="794400" cy="794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100425" y="3830625"/>
            <a:ext cx="304799" cy="3047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letely 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320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"/>
          <p:cNvSpPr/>
          <p:nvPr/>
        </p:nvSpPr>
        <p:spPr>
          <a:xfrm>
            <a:off x="-6" y="-23"/>
            <a:ext cx="9143797" cy="5143377"/>
          </a:xfrm>
          <a:custGeom>
            <a:avLst/>
            <a:gdLst/>
            <a:ahLst/>
            <a:cxnLst/>
            <a:rect l="0" t="0" r="0" b="0"/>
            <a:pathLst>
              <a:path w="281716" h="158465" fill="none" extrusionOk="0">
                <a:moveTo>
                  <a:pt x="0" y="0"/>
                </a:moveTo>
                <a:lnTo>
                  <a:pt x="281715" y="0"/>
                </a:lnTo>
                <a:lnTo>
                  <a:pt x="281715" y="158464"/>
                </a:lnTo>
                <a:lnTo>
                  <a:pt x="0" y="158464"/>
                </a:lnTo>
                <a:lnTo>
                  <a:pt x="0" y="0"/>
                </a:lnTo>
                <a:close/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-6" y="504926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-6" y="495639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-6" y="486233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6" y="476947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-6" y="467541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-6" y="458255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-6" y="448849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-6" y="439563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-6" y="430156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-6" y="420870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-6" y="411464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-6" y="402058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-6" y="392772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-6" y="383366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-6" y="374080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-6" y="364673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-6" y="355387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-6" y="345981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-6" y="336695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>
            <a:off x="-6" y="327289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-6" y="318003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-6" y="308597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-6" y="299190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-6" y="289904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-6" y="2805019"/>
            <a:ext cx="9143797" cy="0"/>
          </a:xfrm>
          <a:custGeom>
            <a:avLst/>
            <a:gdLst/>
            <a:ahLst/>
            <a:cxnLst/>
            <a:rect l="0" t="0" r="0" b="0"/>
            <a:pathLst>
              <a:path w="281716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-6" y="271212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-6" y="261809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-6" y="252520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-6" y="243117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-6" y="233828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-6" y="224425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-6" y="215135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-6" y="205732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-6" y="196326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-6" y="187040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-6" y="177634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-6" y="168348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-6" y="158942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-6" y="149656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-6" y="140249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-6" y="130963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-6" y="121557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-6" y="112271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-6" y="102865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-6" y="93459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-6" y="84173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-6" y="74766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-6" y="65480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-6" y="56074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6" y="46788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-6" y="37382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-6" y="28096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-6" y="18690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-6" y="9403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904969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895563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88604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876634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67228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857821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848415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839009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829486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820080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810674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801268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79186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782458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772932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763526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54120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744717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735311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725784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716378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706972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97569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88163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678757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669230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659827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650421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641015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631609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622203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612680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603274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93867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584461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575055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565649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556126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546720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537313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527907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518501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08978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499572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490166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480759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471353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461950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452424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443018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433612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424209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414803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405396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39587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386464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377061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367655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358249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348722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339319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329913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320507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311101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301695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292172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282765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273359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63953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254547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45141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235618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226211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216805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207399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197993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8859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179064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169658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16025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150848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141442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131916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122510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113104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103701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94294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84888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75362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5956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56553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47147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37741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28334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1881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9405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6"/>
          <p:cNvSpPr txBox="1">
            <a:spLocks noGrp="1"/>
          </p:cNvSpPr>
          <p:nvPr userDrawn="1"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  <a:noFill/>
          <a:ln>
            <a:solidFill>
              <a:srgbClr val="E7F6FF"/>
            </a:solidFill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 userDrawn="1">
            <p:ph type="body" idx="1"/>
          </p:nvPr>
        </p:nvSpPr>
        <p:spPr>
          <a:xfrm>
            <a:off x="2935875" y="1525757"/>
            <a:ext cx="5275499" cy="2786099"/>
          </a:xfrm>
          <a:prstGeom prst="rect">
            <a:avLst/>
          </a:prstGeom>
          <a:noFill/>
          <a:ln>
            <a:solidFill>
              <a:srgbClr val="E7F6FF"/>
            </a:solidFill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A1BECC"/>
              </a:buClr>
              <a:buSzPct val="1000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61" r:id="rId4"/>
    <p:sldLayoutId id="2147483657" r:id="rId5"/>
    <p:sldLayoutId id="2147483658" r:id="rId6"/>
    <p:sldLayoutId id="2147483660" r:id="rId7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github.com/lenter0218/Social-Media-Analysis-Final-Project" TargetMode="External"/><Relationship Id="rId4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97336" y="4548829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社群媒體分析期末報告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4984442" y="4548829"/>
            <a:ext cx="3121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廖韋茹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2017/01/12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20" y="-74982"/>
            <a:ext cx="7251386" cy="4623811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統計──肯德基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7" y="1676144"/>
            <a:ext cx="1954927" cy="1954927"/>
          </a:xfrm>
          <a:prstGeom prst="rect">
            <a:avLst/>
          </a:prstGeom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57892"/>
              </p:ext>
            </p:extLst>
          </p:nvPr>
        </p:nvGraphicFramePr>
        <p:xfrm>
          <a:off x="2760242" y="1355667"/>
          <a:ext cx="5663382" cy="25958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96930">
                  <a:extLst>
                    <a:ext uri="{9D8B030D-6E8A-4147-A177-3AD203B41FA5}">
                      <a16:colId xmlns:a16="http://schemas.microsoft.com/office/drawing/2014/main" val="2475653662"/>
                    </a:ext>
                  </a:extLst>
                </a:gridCol>
                <a:gridCol w="1966452">
                  <a:extLst>
                    <a:ext uri="{9D8B030D-6E8A-4147-A177-3AD203B41FA5}">
                      <a16:colId xmlns:a16="http://schemas.microsoft.com/office/drawing/2014/main" val="6683217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Start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data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554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End 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99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fans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43,523,411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人追蹤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likes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43,529,923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人說讚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1134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258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of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like from unique users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52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comment from unique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0441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72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粉絲團資料統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33912" y="729704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zh-TW" dirty="0">
                <a:solidFill>
                  <a:srgbClr val="217A94"/>
                </a:solidFill>
                <a:highlight>
                  <a:srgbClr val="FFFFFF"/>
                </a:highlight>
              </a:rPr>
              <a:t>個別的 (#) of post,  (# /  ratio) of post with sharing,  (# / ratio) of post with friend tagging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6460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粉絲團資料統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130887" y="805371"/>
            <a:ext cx="462658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lvl="0" indent="-317500">
              <a:spcAft>
                <a:spcPts val="800"/>
              </a:spcAft>
              <a:buClr>
                <a:srgbClr val="217A94"/>
              </a:buClr>
              <a:buSzPct val="100000"/>
            </a:pPr>
            <a:r>
              <a:rPr lang="zh-TW" altLang="zh-TW" dirty="0">
                <a:solidFill>
                  <a:srgbClr val="217A94"/>
                </a:solidFill>
                <a:highlight>
                  <a:srgbClr val="FFFFFF"/>
                </a:highlight>
              </a:rPr>
              <a:t>各個粉絲頁每月po文的comment變化(max, min, mean)</a:t>
            </a:r>
          </a:p>
        </p:txBody>
      </p:sp>
    </p:spTree>
    <p:extLst>
      <p:ext uri="{BB962C8B-B14F-4D97-AF65-F5344CB8AC3E}">
        <p14:creationId xmlns:p14="http://schemas.microsoft.com/office/powerpoint/2010/main" val="142274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分析方法與目的──資料儲存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6" name="群組 15"/>
          <p:cNvGrpSpPr/>
          <p:nvPr/>
        </p:nvGrpSpPr>
        <p:grpSpPr>
          <a:xfrm>
            <a:off x="1019705" y="1083729"/>
            <a:ext cx="7283121" cy="3190919"/>
            <a:chOff x="1059033" y="1083729"/>
            <a:chExt cx="7283121" cy="3190919"/>
          </a:xfrm>
        </p:grpSpPr>
        <p:pic>
          <p:nvPicPr>
            <p:cNvPr id="2" name="圖片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3547" y="2508444"/>
              <a:ext cx="1273874" cy="1766204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59033" y="1599998"/>
              <a:ext cx="2925588" cy="908446"/>
            </a:xfrm>
            <a:prstGeom prst="rect">
              <a:avLst/>
            </a:prstGeom>
          </p:spPr>
        </p:pic>
        <p:sp>
          <p:nvSpPr>
            <p:cNvPr id="6" name="文字方塊 5"/>
            <p:cNvSpPr txBox="1"/>
            <p:nvPr/>
          </p:nvSpPr>
          <p:spPr>
            <a:xfrm>
              <a:off x="4667395" y="1083729"/>
              <a:ext cx="3355727" cy="400110"/>
            </a:xfrm>
            <a:prstGeom prst="rect">
              <a:avLst/>
            </a:prstGeom>
            <a:solidFill>
              <a:srgbClr val="FFFF00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資料存放於</a:t>
              </a:r>
              <a:r>
                <a:rPr lang="en-US" altLang="zh-TW" sz="2000" b="1" dirty="0" err="1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Elasticsearch</a:t>
              </a: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上</a:t>
              </a:r>
              <a:endPara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7" name="圖片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32481" flipH="1" flipV="1">
              <a:off x="3199430" y="1110865"/>
              <a:ext cx="1289285" cy="816268"/>
            </a:xfrm>
            <a:prstGeom prst="rect">
              <a:avLst/>
            </a:prstGeom>
          </p:spPr>
        </p:pic>
        <p:sp>
          <p:nvSpPr>
            <p:cNvPr id="8" name="文字方塊 7"/>
            <p:cNvSpPr txBox="1"/>
            <p:nvPr/>
          </p:nvSpPr>
          <p:spPr>
            <a:xfrm>
              <a:off x="4667395" y="3289394"/>
              <a:ext cx="3674759" cy="707886"/>
            </a:xfrm>
            <a:prstGeom prst="rect">
              <a:avLst/>
            </a:prstGeom>
            <a:solidFill>
              <a:srgbClr val="FFFF00"/>
            </a:solidFill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使用</a:t>
              </a:r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Python </a:t>
              </a:r>
              <a:r>
                <a:rPr lang="en-US" altLang="zh-TW" sz="2000" b="1" dirty="0" err="1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Pyes</a:t>
              </a:r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package </a:t>
              </a: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根據</a:t>
              </a:r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fan page ID</a:t>
              </a: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進行資料撈取</a:t>
              </a:r>
              <a:endPara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14" name="圖片 13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V="1">
              <a:off x="3518866" y="3156638"/>
              <a:ext cx="931510" cy="461388"/>
            </a:xfrm>
            <a:prstGeom prst="rect">
              <a:avLst/>
            </a:prstGeom>
          </p:spPr>
        </p:pic>
        <p:pic>
          <p:nvPicPr>
            <p:cNvPr id="15" name="圖片 14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 flipV="1">
              <a:off x="3518866" y="3692497"/>
              <a:ext cx="931510" cy="4613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501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圓角矩形 28"/>
          <p:cNvSpPr/>
          <p:nvPr/>
        </p:nvSpPr>
        <p:spPr>
          <a:xfrm>
            <a:off x="5168129" y="3157445"/>
            <a:ext cx="2969342" cy="15620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方法與目的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1111045" y="1209368"/>
            <a:ext cx="2969342" cy="351011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23" name="圓角矩形 22"/>
          <p:cNvSpPr/>
          <p:nvPr/>
        </p:nvSpPr>
        <p:spPr>
          <a:xfrm>
            <a:off x="5147187" y="1209368"/>
            <a:ext cx="2969342" cy="156203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1785237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分析目的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4" name="文字方塊 23"/>
          <p:cNvSpPr txBox="1"/>
          <p:nvPr/>
        </p:nvSpPr>
        <p:spPr>
          <a:xfrm>
            <a:off x="5821379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分析方法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5" name="文字方塊 24"/>
          <p:cNvSpPr txBox="1"/>
          <p:nvPr/>
        </p:nvSpPr>
        <p:spPr>
          <a:xfrm>
            <a:off x="1083119" y="2309742"/>
            <a:ext cx="30251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dirty="0" smtClean="0"/>
              <a:t>Fan page</a:t>
            </a:r>
            <a:r>
              <a:rPr lang="zh-TW" altLang="en-US" sz="2400" dirty="0" smtClean="0"/>
              <a:t>的熱鬧程度</a:t>
            </a:r>
            <a:endParaRPr lang="zh-TW" altLang="en-US" sz="2400" dirty="0"/>
          </a:p>
        </p:txBody>
      </p:sp>
      <p:pic>
        <p:nvPicPr>
          <p:cNvPr id="26" name="圖片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1898" y="3127967"/>
            <a:ext cx="1487627" cy="1487627"/>
          </a:xfrm>
          <a:prstGeom prst="rect">
            <a:avLst/>
          </a:prstGeom>
        </p:spPr>
      </p:pic>
      <p:sp>
        <p:nvSpPr>
          <p:cNvPr id="27" name="文字方塊 26"/>
          <p:cNvSpPr txBox="1"/>
          <p:nvPr/>
        </p:nvSpPr>
        <p:spPr>
          <a:xfrm>
            <a:off x="5109431" y="1810264"/>
            <a:ext cx="29972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zh-TW" altLang="en-US" sz="2400" dirty="0" smtClean="0"/>
              <a:t>找出總</a:t>
            </a:r>
            <a:r>
              <a:rPr lang="en-US" altLang="zh-TW" sz="2400" dirty="0" smtClean="0"/>
              <a:t>PO</a:t>
            </a:r>
            <a:r>
              <a:rPr lang="zh-TW" altLang="en-US" sz="2400" dirty="0" smtClean="0"/>
              <a:t>文與得到的總回覆次數</a:t>
            </a:r>
            <a:endParaRPr lang="en-US" altLang="zh-TW" sz="2400" dirty="0" smtClean="0"/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altLang="zh-TW" sz="2400" dirty="0" smtClean="0"/>
          </a:p>
        </p:txBody>
      </p:sp>
      <p:sp>
        <p:nvSpPr>
          <p:cNvPr id="28" name="向右箭號 27"/>
          <p:cNvSpPr/>
          <p:nvPr/>
        </p:nvSpPr>
        <p:spPr>
          <a:xfrm>
            <a:off x="4108306" y="1623306"/>
            <a:ext cx="1052837" cy="686436"/>
          </a:xfrm>
          <a:prstGeom prst="stripedRightArrow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56000">
                <a:schemeClr val="accent6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1" name="矩形 30"/>
          <p:cNvSpPr/>
          <p:nvPr/>
        </p:nvSpPr>
        <p:spPr>
          <a:xfrm>
            <a:off x="5181450" y="3386471"/>
            <a:ext cx="29008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/>
            <a:r>
              <a:rPr lang="zh-TW" altLang="en-US" sz="2400" dirty="0"/>
              <a:t>透過</a:t>
            </a:r>
            <a:r>
              <a:rPr lang="en-US" altLang="zh-TW" sz="2400" dirty="0">
                <a:solidFill>
                  <a:srgbClr val="FF0000"/>
                </a:solidFill>
              </a:rPr>
              <a:t>Box</a:t>
            </a:r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en-US" altLang="zh-TW" sz="2400" dirty="0" smtClean="0">
                <a:solidFill>
                  <a:srgbClr val="FF0000"/>
                </a:solidFill>
              </a:rPr>
              <a:t>plot</a:t>
            </a:r>
            <a:r>
              <a:rPr lang="zh-TW" altLang="en-US" sz="2400" dirty="0" smtClean="0">
                <a:solidFill>
                  <a:srgbClr val="FF0000"/>
                </a:solidFill>
              </a:rPr>
              <a:t>及直方圖</a:t>
            </a:r>
            <a:r>
              <a:rPr lang="zh-TW" altLang="en-US" sz="2400" dirty="0" smtClean="0"/>
              <a:t>得知</a:t>
            </a:r>
            <a:r>
              <a:rPr lang="en-US" altLang="zh-TW" sz="2400" dirty="0"/>
              <a:t>Fan page</a:t>
            </a:r>
            <a:r>
              <a:rPr lang="zh-TW" altLang="en-US" sz="2400" dirty="0"/>
              <a:t>間的</a:t>
            </a:r>
            <a:r>
              <a:rPr lang="en-US" altLang="zh-TW" sz="2400" dirty="0"/>
              <a:t>PO</a:t>
            </a:r>
            <a:r>
              <a:rPr lang="zh-TW" altLang="en-US" sz="2400" dirty="0"/>
              <a:t>文及回覆差異</a:t>
            </a:r>
          </a:p>
        </p:txBody>
      </p:sp>
      <p:sp>
        <p:nvSpPr>
          <p:cNvPr id="32" name="向右箭號 31"/>
          <p:cNvSpPr/>
          <p:nvPr/>
        </p:nvSpPr>
        <p:spPr>
          <a:xfrm rot="5400000">
            <a:off x="6256932" y="2624944"/>
            <a:ext cx="702262" cy="771299"/>
          </a:xfrm>
          <a:prstGeom prst="strip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向右箭號 32"/>
          <p:cNvSpPr/>
          <p:nvPr/>
        </p:nvSpPr>
        <p:spPr>
          <a:xfrm flipH="1">
            <a:off x="4073405" y="3582810"/>
            <a:ext cx="1052837" cy="711308"/>
          </a:xfrm>
          <a:prstGeom prst="stripedRightArrow">
            <a:avLst/>
          </a:prstGeom>
          <a:gradFill flip="none" rotWithShape="1">
            <a:gsLst>
              <a:gs pos="27000">
                <a:schemeClr val="accent6">
                  <a:lumMod val="20000"/>
                  <a:lumOff val="80000"/>
                </a:schemeClr>
              </a:gs>
              <a:gs pos="55000">
                <a:schemeClr val="accent1">
                  <a:lumMod val="45000"/>
                  <a:lumOff val="55000"/>
                </a:schemeClr>
              </a:gs>
              <a:gs pos="100000">
                <a:schemeClr val="accent4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4377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6327" y="729704"/>
            <a:ext cx="3049537" cy="22152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6" name="文字方塊 5"/>
          <p:cNvSpPr txBox="1"/>
          <p:nvPr/>
        </p:nvSpPr>
        <p:spPr>
          <a:xfrm>
            <a:off x="1056327" y="3112175"/>
            <a:ext cx="3049538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由上圖可以得知兩個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Fan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總發文的次數及得到的總迴響數皆為肯德基較多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2429093" y="4293299"/>
            <a:ext cx="4181637" cy="707886"/>
          </a:xfrm>
          <a:prstGeom prst="rect">
            <a:avLst/>
          </a:prstGeom>
          <a:solidFill>
            <a:srgbClr val="FF0000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可以得知肯德基較常發文，但粉絲迴響不較麥當勞熱烈</a:t>
            </a:r>
            <a:endParaRPr lang="zh-TW" altLang="en-US" sz="2000" b="1" dirty="0">
              <a:solidFill>
                <a:schemeClr val="bg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19664" y="1289832"/>
            <a:ext cx="103499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TW" altLang="en-US" sz="1100" dirty="0" smtClean="0"/>
              <a:t>註：由於兩個</a:t>
            </a:r>
            <a:r>
              <a:rPr lang="en-US" altLang="zh-TW" sz="1100" dirty="0" smtClean="0"/>
              <a:t>Fan page</a:t>
            </a:r>
            <a:r>
              <a:rPr lang="zh-TW" altLang="en-US" sz="1100" dirty="0" smtClean="0"/>
              <a:t>發文次數懸殊，先將數據進行標準化後再製作</a:t>
            </a:r>
            <a:r>
              <a:rPr lang="en-US" altLang="zh-TW" sz="1100" dirty="0" smtClean="0"/>
              <a:t>Box plot</a:t>
            </a:r>
            <a:r>
              <a:rPr lang="zh-TW" altLang="en-US" sz="1100" dirty="0" smtClean="0"/>
              <a:t>，導致無法清楚顯示中位數等部分</a:t>
            </a:r>
            <a:endParaRPr lang="zh-TW" altLang="en-US" sz="1100" dirty="0"/>
          </a:p>
        </p:txBody>
      </p:sp>
      <p:pic>
        <p:nvPicPr>
          <p:cNvPr id="10" name="圖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6891" y="729704"/>
            <a:ext cx="3337089" cy="2215283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11" name="文字方塊 10"/>
          <p:cNvSpPr txBox="1"/>
          <p:nvPr/>
        </p:nvSpPr>
        <p:spPr>
          <a:xfrm>
            <a:off x="4696891" y="3092970"/>
            <a:ext cx="3337089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麥當勞發文及得到迴響數較少，但每篇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皆有得到迴響，而肯德基只有約一半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有得到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97119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分析二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方法與目的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1111045" y="1209368"/>
            <a:ext cx="2969342" cy="351011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5147187" y="1209368"/>
            <a:ext cx="2969342" cy="351011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785237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分析目的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821379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分析方法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83119" y="2309742"/>
            <a:ext cx="30042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 smtClean="0"/>
              <a:t>麥當勞粉絲分享及</a:t>
            </a:r>
            <a:r>
              <a:rPr lang="en-US" altLang="zh-TW" sz="2400" dirty="0" smtClean="0"/>
              <a:t>tag</a:t>
            </a:r>
            <a:r>
              <a:rPr lang="zh-TW" altLang="en-US" sz="2400" dirty="0" smtClean="0"/>
              <a:t>行為</a:t>
            </a:r>
            <a:endParaRPr lang="zh-TW" altLang="en-US" sz="24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2281" y="3291673"/>
            <a:ext cx="1294425" cy="1294425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5119263" y="1986577"/>
            <a:ext cx="299726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TW" altLang="en-US" sz="2400" dirty="0" smtClean="0"/>
              <a:t>計算麥當勞得到回覆中有</a:t>
            </a:r>
            <a:r>
              <a:rPr lang="en-US" altLang="zh-TW" sz="2400" dirty="0" smtClean="0"/>
              <a:t>tag</a:t>
            </a:r>
            <a:r>
              <a:rPr lang="zh-TW" altLang="en-US" sz="2400" dirty="0" smtClean="0"/>
              <a:t>朋友的數量及總分享數量</a:t>
            </a:r>
            <a:endParaRPr lang="en-US" altLang="zh-TW" sz="2400" dirty="0"/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zh-TW" altLang="en-US" sz="2400" dirty="0"/>
              <a:t>每</a:t>
            </a:r>
            <a:r>
              <a:rPr lang="zh-TW" altLang="en-US" sz="2400" dirty="0" smtClean="0"/>
              <a:t>則</a:t>
            </a:r>
            <a:r>
              <a:rPr lang="en-US" altLang="zh-TW" sz="2400" dirty="0" smtClean="0"/>
              <a:t>POST</a:t>
            </a:r>
            <a:r>
              <a:rPr lang="zh-TW" altLang="en-US" sz="2400" dirty="0" smtClean="0"/>
              <a:t>得到的回覆中含有</a:t>
            </a:r>
            <a:r>
              <a:rPr lang="en-US" altLang="zh-TW" sz="2400" dirty="0" smtClean="0"/>
              <a:t>tag</a:t>
            </a:r>
            <a:r>
              <a:rPr lang="zh-TW" altLang="en-US" sz="2400" dirty="0" smtClean="0"/>
              <a:t>的數量及分享的數量</a:t>
            </a:r>
            <a:endParaRPr lang="en-US" altLang="zh-TW" sz="2400" dirty="0" smtClean="0"/>
          </a:p>
        </p:txBody>
      </p:sp>
      <p:sp>
        <p:nvSpPr>
          <p:cNvPr id="11" name="向右箭號 10"/>
          <p:cNvSpPr/>
          <p:nvPr/>
        </p:nvSpPr>
        <p:spPr>
          <a:xfrm>
            <a:off x="4087368" y="2517386"/>
            <a:ext cx="1052837" cy="894080"/>
          </a:xfrm>
          <a:prstGeom prst="stripedRightArrow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56000">
                <a:schemeClr val="accent6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4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分析二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83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分析三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與目的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22" name="群組 21"/>
          <p:cNvGrpSpPr/>
          <p:nvPr/>
        </p:nvGrpSpPr>
        <p:grpSpPr>
          <a:xfrm>
            <a:off x="276921" y="1279274"/>
            <a:ext cx="8485981" cy="4017913"/>
            <a:chOff x="235409" y="1357932"/>
            <a:chExt cx="8485981" cy="4017913"/>
          </a:xfrm>
        </p:grpSpPr>
        <p:grpSp>
          <p:nvGrpSpPr>
            <p:cNvPr id="23" name="群組 22"/>
            <p:cNvGrpSpPr/>
            <p:nvPr/>
          </p:nvGrpSpPr>
          <p:grpSpPr>
            <a:xfrm>
              <a:off x="235409" y="1357932"/>
              <a:ext cx="8485981" cy="4017913"/>
              <a:chOff x="235409" y="1357932"/>
              <a:chExt cx="8485981" cy="4017913"/>
            </a:xfrm>
          </p:grpSpPr>
          <p:grpSp>
            <p:nvGrpSpPr>
              <p:cNvPr id="25" name="群組 24"/>
              <p:cNvGrpSpPr/>
              <p:nvPr/>
            </p:nvGrpSpPr>
            <p:grpSpPr>
              <a:xfrm>
                <a:off x="235409" y="1357932"/>
                <a:ext cx="8372638" cy="4017913"/>
                <a:chOff x="235409" y="1342340"/>
                <a:chExt cx="8372638" cy="4017913"/>
              </a:xfrm>
            </p:grpSpPr>
            <p:sp>
              <p:nvSpPr>
                <p:cNvPr id="27" name="任意多边形 18"/>
                <p:cNvSpPr/>
                <p:nvPr/>
              </p:nvSpPr>
              <p:spPr>
                <a:xfrm>
                  <a:off x="7016870" y="1342340"/>
                  <a:ext cx="927100" cy="698500"/>
                </a:xfrm>
                <a:custGeom>
                  <a:avLst/>
                  <a:gdLst>
                    <a:gd name="connsiteX0" fmla="*/ 787400 w 927100"/>
                    <a:gd name="connsiteY0" fmla="*/ 0 h 698500"/>
                    <a:gd name="connsiteX1" fmla="*/ 0 w 927100"/>
                    <a:gd name="connsiteY1" fmla="*/ 285750 h 698500"/>
                    <a:gd name="connsiteX2" fmla="*/ 203200 w 927100"/>
                    <a:gd name="connsiteY2" fmla="*/ 698500 h 698500"/>
                    <a:gd name="connsiteX3" fmla="*/ 927100 w 927100"/>
                    <a:gd name="connsiteY3" fmla="*/ 457200 h 698500"/>
                    <a:gd name="connsiteX4" fmla="*/ 787400 w 927100"/>
                    <a:gd name="connsiteY4" fmla="*/ 0 h 6985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7100" h="698500">
                      <a:moveTo>
                        <a:pt x="787400" y="0"/>
                      </a:moveTo>
                      <a:lnTo>
                        <a:pt x="0" y="285750"/>
                      </a:lnTo>
                      <a:lnTo>
                        <a:pt x="203200" y="698500"/>
                      </a:lnTo>
                      <a:lnTo>
                        <a:pt x="927100" y="457200"/>
                      </a:lnTo>
                      <a:lnTo>
                        <a:pt x="787400" y="0"/>
                      </a:lnTo>
                      <a:close/>
                    </a:path>
                  </a:pathLst>
                </a:custGeom>
                <a:solidFill>
                  <a:srgbClr val="FFFF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28" name="圆角矩形 16"/>
                <p:cNvSpPr/>
                <p:nvPr/>
              </p:nvSpPr>
              <p:spPr>
                <a:xfrm>
                  <a:off x="7765723" y="1342340"/>
                  <a:ext cx="209550" cy="1064252"/>
                </a:xfrm>
                <a:prstGeom prst="roundRect">
                  <a:avLst>
                    <a:gd name="adj" fmla="val 5758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29" name="任意多边形 22"/>
                <p:cNvSpPr/>
                <p:nvPr/>
              </p:nvSpPr>
              <p:spPr>
                <a:xfrm>
                  <a:off x="931641" y="1666425"/>
                  <a:ext cx="5511548" cy="2047513"/>
                </a:xfrm>
                <a:custGeom>
                  <a:avLst/>
                  <a:gdLst>
                    <a:gd name="connsiteX0" fmla="*/ 0 w 5965371"/>
                    <a:gd name="connsiteY0" fmla="*/ 3091543 h 3091543"/>
                    <a:gd name="connsiteX1" fmla="*/ 203200 w 5965371"/>
                    <a:gd name="connsiteY1" fmla="*/ 1233714 h 3091543"/>
                    <a:gd name="connsiteX2" fmla="*/ 2075543 w 5965371"/>
                    <a:gd name="connsiteY2" fmla="*/ 2510971 h 3091543"/>
                    <a:gd name="connsiteX3" fmla="*/ 2438400 w 5965371"/>
                    <a:gd name="connsiteY3" fmla="*/ 290286 h 3091543"/>
                    <a:gd name="connsiteX4" fmla="*/ 4049486 w 5965371"/>
                    <a:gd name="connsiteY4" fmla="*/ 1698171 h 3091543"/>
                    <a:gd name="connsiteX5" fmla="*/ 4049486 w 5965371"/>
                    <a:gd name="connsiteY5" fmla="*/ 0 h 3091543"/>
                    <a:gd name="connsiteX6" fmla="*/ 5965371 w 5965371"/>
                    <a:gd name="connsiteY6" fmla="*/ 464457 h 3091543"/>
                    <a:gd name="connsiteX0" fmla="*/ 2739 w 5968110"/>
                    <a:gd name="connsiteY0" fmla="*/ 3091543 h 3091543"/>
                    <a:gd name="connsiteX1" fmla="*/ 205939 w 5968110"/>
                    <a:gd name="connsiteY1" fmla="*/ 1233714 h 3091543"/>
                    <a:gd name="connsiteX2" fmla="*/ 2078282 w 5968110"/>
                    <a:gd name="connsiteY2" fmla="*/ 2510971 h 3091543"/>
                    <a:gd name="connsiteX3" fmla="*/ 2441139 w 5968110"/>
                    <a:gd name="connsiteY3" fmla="*/ 290286 h 3091543"/>
                    <a:gd name="connsiteX4" fmla="*/ 4052225 w 5968110"/>
                    <a:gd name="connsiteY4" fmla="*/ 1698171 h 3091543"/>
                    <a:gd name="connsiteX5" fmla="*/ 4052225 w 5968110"/>
                    <a:gd name="connsiteY5" fmla="*/ 0 h 3091543"/>
                    <a:gd name="connsiteX6" fmla="*/ 5968110 w 5968110"/>
                    <a:gd name="connsiteY6" fmla="*/ 464457 h 3091543"/>
                    <a:gd name="connsiteX0" fmla="*/ 2739 w 5968110"/>
                    <a:gd name="connsiteY0" fmla="*/ 3091543 h 3091543"/>
                    <a:gd name="connsiteX1" fmla="*/ 205939 w 5968110"/>
                    <a:gd name="connsiteY1" fmla="*/ 1233714 h 3091543"/>
                    <a:gd name="connsiteX2" fmla="*/ 2078282 w 5968110"/>
                    <a:gd name="connsiteY2" fmla="*/ 2510971 h 3091543"/>
                    <a:gd name="connsiteX3" fmla="*/ 2441139 w 5968110"/>
                    <a:gd name="connsiteY3" fmla="*/ 290286 h 3091543"/>
                    <a:gd name="connsiteX4" fmla="*/ 4052225 w 5968110"/>
                    <a:gd name="connsiteY4" fmla="*/ 1698171 h 3091543"/>
                    <a:gd name="connsiteX5" fmla="*/ 4052225 w 5968110"/>
                    <a:gd name="connsiteY5" fmla="*/ 0 h 3091543"/>
                    <a:gd name="connsiteX6" fmla="*/ 5968110 w 5968110"/>
                    <a:gd name="connsiteY6" fmla="*/ 464457 h 3091543"/>
                    <a:gd name="connsiteX0" fmla="*/ 2739 w 5968110"/>
                    <a:gd name="connsiteY0" fmla="*/ 3091543 h 3091543"/>
                    <a:gd name="connsiteX1" fmla="*/ 205939 w 5968110"/>
                    <a:gd name="connsiteY1" fmla="*/ 1233714 h 3091543"/>
                    <a:gd name="connsiteX2" fmla="*/ 2078282 w 5968110"/>
                    <a:gd name="connsiteY2" fmla="*/ 2510971 h 3091543"/>
                    <a:gd name="connsiteX3" fmla="*/ 2441139 w 5968110"/>
                    <a:gd name="connsiteY3" fmla="*/ 290286 h 3091543"/>
                    <a:gd name="connsiteX4" fmla="*/ 4052225 w 5968110"/>
                    <a:gd name="connsiteY4" fmla="*/ 1698171 h 3091543"/>
                    <a:gd name="connsiteX5" fmla="*/ 4052225 w 5968110"/>
                    <a:gd name="connsiteY5" fmla="*/ 0 h 3091543"/>
                    <a:gd name="connsiteX6" fmla="*/ 5968110 w 5968110"/>
                    <a:gd name="connsiteY6" fmla="*/ 464457 h 3091543"/>
                    <a:gd name="connsiteX0" fmla="*/ 2739 w 5968110"/>
                    <a:gd name="connsiteY0" fmla="*/ 3091543 h 3091543"/>
                    <a:gd name="connsiteX1" fmla="*/ 205939 w 5968110"/>
                    <a:gd name="connsiteY1" fmla="*/ 1233714 h 3091543"/>
                    <a:gd name="connsiteX2" fmla="*/ 2078282 w 5968110"/>
                    <a:gd name="connsiteY2" fmla="*/ 2510971 h 3091543"/>
                    <a:gd name="connsiteX3" fmla="*/ 2441139 w 5968110"/>
                    <a:gd name="connsiteY3" fmla="*/ 290286 h 3091543"/>
                    <a:gd name="connsiteX4" fmla="*/ 4052225 w 5968110"/>
                    <a:gd name="connsiteY4" fmla="*/ 1698171 h 3091543"/>
                    <a:gd name="connsiteX5" fmla="*/ 4052225 w 5968110"/>
                    <a:gd name="connsiteY5" fmla="*/ 0 h 3091543"/>
                    <a:gd name="connsiteX6" fmla="*/ 5968110 w 5968110"/>
                    <a:gd name="connsiteY6" fmla="*/ 464457 h 3091543"/>
                    <a:gd name="connsiteX0" fmla="*/ 2739 w 5968110"/>
                    <a:gd name="connsiteY0" fmla="*/ 3091543 h 3091543"/>
                    <a:gd name="connsiteX1" fmla="*/ 205939 w 5968110"/>
                    <a:gd name="connsiteY1" fmla="*/ 1233714 h 3091543"/>
                    <a:gd name="connsiteX2" fmla="*/ 2078282 w 5968110"/>
                    <a:gd name="connsiteY2" fmla="*/ 2510971 h 3091543"/>
                    <a:gd name="connsiteX3" fmla="*/ 2441139 w 5968110"/>
                    <a:gd name="connsiteY3" fmla="*/ 290286 h 3091543"/>
                    <a:gd name="connsiteX4" fmla="*/ 4052225 w 5968110"/>
                    <a:gd name="connsiteY4" fmla="*/ 1698171 h 3091543"/>
                    <a:gd name="connsiteX5" fmla="*/ 4052225 w 5968110"/>
                    <a:gd name="connsiteY5" fmla="*/ 0 h 3091543"/>
                    <a:gd name="connsiteX6" fmla="*/ 5968110 w 5968110"/>
                    <a:gd name="connsiteY6" fmla="*/ 464457 h 3091543"/>
                    <a:gd name="connsiteX0" fmla="*/ 2739 w 4690853"/>
                    <a:gd name="connsiteY0" fmla="*/ 3091543 h 3091543"/>
                    <a:gd name="connsiteX1" fmla="*/ 205939 w 4690853"/>
                    <a:gd name="connsiteY1" fmla="*/ 1233714 h 3091543"/>
                    <a:gd name="connsiteX2" fmla="*/ 2078282 w 4690853"/>
                    <a:gd name="connsiteY2" fmla="*/ 2510971 h 3091543"/>
                    <a:gd name="connsiteX3" fmla="*/ 2441139 w 4690853"/>
                    <a:gd name="connsiteY3" fmla="*/ 290286 h 3091543"/>
                    <a:gd name="connsiteX4" fmla="*/ 4052225 w 4690853"/>
                    <a:gd name="connsiteY4" fmla="*/ 1698171 h 3091543"/>
                    <a:gd name="connsiteX5" fmla="*/ 4052225 w 4690853"/>
                    <a:gd name="connsiteY5" fmla="*/ 0 h 3091543"/>
                    <a:gd name="connsiteX6" fmla="*/ 4690853 w 4690853"/>
                    <a:gd name="connsiteY6" fmla="*/ 14515 h 3091543"/>
                    <a:gd name="connsiteX0" fmla="*/ 2739 w 4690853"/>
                    <a:gd name="connsiteY0" fmla="*/ 3091543 h 3091543"/>
                    <a:gd name="connsiteX1" fmla="*/ 205939 w 4690853"/>
                    <a:gd name="connsiteY1" fmla="*/ 1233714 h 3091543"/>
                    <a:gd name="connsiteX2" fmla="*/ 2078282 w 4690853"/>
                    <a:gd name="connsiteY2" fmla="*/ 2510971 h 3091543"/>
                    <a:gd name="connsiteX3" fmla="*/ 2441139 w 4690853"/>
                    <a:gd name="connsiteY3" fmla="*/ 290286 h 3091543"/>
                    <a:gd name="connsiteX4" fmla="*/ 4052225 w 4690853"/>
                    <a:gd name="connsiteY4" fmla="*/ 1698171 h 3091543"/>
                    <a:gd name="connsiteX5" fmla="*/ 4052225 w 4690853"/>
                    <a:gd name="connsiteY5" fmla="*/ 0 h 3091543"/>
                    <a:gd name="connsiteX6" fmla="*/ 4690853 w 4690853"/>
                    <a:gd name="connsiteY6" fmla="*/ 14515 h 3091543"/>
                    <a:gd name="connsiteX0" fmla="*/ 2739 w 4690853"/>
                    <a:gd name="connsiteY0" fmla="*/ 3177101 h 3177101"/>
                    <a:gd name="connsiteX1" fmla="*/ 205939 w 4690853"/>
                    <a:gd name="connsiteY1" fmla="*/ 1319272 h 3177101"/>
                    <a:gd name="connsiteX2" fmla="*/ 2078282 w 4690853"/>
                    <a:gd name="connsiteY2" fmla="*/ 2596529 h 3177101"/>
                    <a:gd name="connsiteX3" fmla="*/ 2441139 w 4690853"/>
                    <a:gd name="connsiteY3" fmla="*/ 375844 h 3177101"/>
                    <a:gd name="connsiteX4" fmla="*/ 4052225 w 4690853"/>
                    <a:gd name="connsiteY4" fmla="*/ 1783729 h 3177101"/>
                    <a:gd name="connsiteX5" fmla="*/ 4052225 w 4690853"/>
                    <a:gd name="connsiteY5" fmla="*/ 85558 h 3177101"/>
                    <a:gd name="connsiteX6" fmla="*/ 4690853 w 4690853"/>
                    <a:gd name="connsiteY6" fmla="*/ 100073 h 3177101"/>
                    <a:gd name="connsiteX0" fmla="*/ 2739 w 4690853"/>
                    <a:gd name="connsiteY0" fmla="*/ 3189992 h 3189992"/>
                    <a:gd name="connsiteX1" fmla="*/ 205939 w 4690853"/>
                    <a:gd name="connsiteY1" fmla="*/ 1332163 h 3189992"/>
                    <a:gd name="connsiteX2" fmla="*/ 2078282 w 4690853"/>
                    <a:gd name="connsiteY2" fmla="*/ 2609420 h 3189992"/>
                    <a:gd name="connsiteX3" fmla="*/ 2441139 w 4690853"/>
                    <a:gd name="connsiteY3" fmla="*/ 388735 h 3189992"/>
                    <a:gd name="connsiteX4" fmla="*/ 4052225 w 4690853"/>
                    <a:gd name="connsiteY4" fmla="*/ 1796620 h 3189992"/>
                    <a:gd name="connsiteX5" fmla="*/ 4052225 w 4690853"/>
                    <a:gd name="connsiteY5" fmla="*/ 98449 h 3189992"/>
                    <a:gd name="connsiteX6" fmla="*/ 4690853 w 4690853"/>
                    <a:gd name="connsiteY6" fmla="*/ 112964 h 3189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690853" h="3189992">
                      <a:moveTo>
                        <a:pt x="2739" y="3189992"/>
                      </a:moveTo>
                      <a:cubicBezTo>
                        <a:pt x="70472" y="2570716"/>
                        <a:pt x="-139985" y="1428925"/>
                        <a:pt x="205939" y="1332163"/>
                      </a:cubicBezTo>
                      <a:cubicBezTo>
                        <a:pt x="551863" y="1235401"/>
                        <a:pt x="1705749" y="2766658"/>
                        <a:pt x="2078282" y="2609420"/>
                      </a:cubicBezTo>
                      <a:cubicBezTo>
                        <a:pt x="2450815" y="2452182"/>
                        <a:pt x="2112149" y="524202"/>
                        <a:pt x="2441139" y="388735"/>
                      </a:cubicBezTo>
                      <a:cubicBezTo>
                        <a:pt x="2770129" y="253268"/>
                        <a:pt x="3783711" y="1845001"/>
                        <a:pt x="4052225" y="1796620"/>
                      </a:cubicBezTo>
                      <a:cubicBezTo>
                        <a:pt x="4320739" y="1748239"/>
                        <a:pt x="3892569" y="841097"/>
                        <a:pt x="4052225" y="98449"/>
                      </a:cubicBezTo>
                      <a:cubicBezTo>
                        <a:pt x="4105444" y="-128941"/>
                        <a:pt x="4477977" y="108126"/>
                        <a:pt x="4690853" y="112964"/>
                      </a:cubicBezTo>
                    </a:path>
                  </a:pathLst>
                </a:custGeom>
                <a:noFill/>
                <a:ln w="28575">
                  <a:solidFill>
                    <a:schemeClr val="bg1">
                      <a:lumMod val="50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0" name="圆角矩形 1"/>
                <p:cNvSpPr/>
                <p:nvPr/>
              </p:nvSpPr>
              <p:spPr>
                <a:xfrm>
                  <a:off x="235409" y="3780652"/>
                  <a:ext cx="1591011" cy="1314450"/>
                </a:xfrm>
                <a:prstGeom prst="roundRect">
                  <a:avLst>
                    <a:gd name="adj" fmla="val 15568"/>
                  </a:avLst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1" name="圆角矩形 5"/>
                <p:cNvSpPr/>
                <p:nvPr/>
              </p:nvSpPr>
              <p:spPr>
                <a:xfrm>
                  <a:off x="2431847" y="3421512"/>
                  <a:ext cx="1771650" cy="1666421"/>
                </a:xfrm>
                <a:prstGeom prst="roundRect">
                  <a:avLst>
                    <a:gd name="adj" fmla="val 15568"/>
                  </a:avLst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2" name="圆角矩形 6"/>
                <p:cNvSpPr/>
                <p:nvPr/>
              </p:nvSpPr>
              <p:spPr>
                <a:xfrm>
                  <a:off x="4744566" y="3160224"/>
                  <a:ext cx="1771650" cy="1927710"/>
                </a:xfrm>
                <a:prstGeom prst="roundRect">
                  <a:avLst>
                    <a:gd name="adj" fmla="val 15568"/>
                  </a:avLst>
                </a:prstGeom>
                <a:solidFill>
                  <a:schemeClr val="accent4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3" name="椭圆 19"/>
                <p:cNvSpPr/>
                <p:nvPr/>
              </p:nvSpPr>
              <p:spPr>
                <a:xfrm>
                  <a:off x="818298" y="3504880"/>
                  <a:ext cx="275771" cy="275771"/>
                </a:xfrm>
                <a:prstGeom prst="ellipse">
                  <a:avLst/>
                </a:prstGeom>
                <a:solidFill>
                  <a:srgbClr val="FFFF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4" name="椭圆 20"/>
                <p:cNvSpPr/>
                <p:nvPr/>
              </p:nvSpPr>
              <p:spPr>
                <a:xfrm>
                  <a:off x="3175041" y="3161599"/>
                  <a:ext cx="275771" cy="275771"/>
                </a:xfrm>
                <a:prstGeom prst="ellipse">
                  <a:avLst/>
                </a:prstGeom>
                <a:solidFill>
                  <a:srgbClr val="FFFF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5" name="椭圆 21"/>
                <p:cNvSpPr/>
                <p:nvPr/>
              </p:nvSpPr>
              <p:spPr>
                <a:xfrm>
                  <a:off x="5565816" y="2641739"/>
                  <a:ext cx="275771" cy="275771"/>
                </a:xfrm>
                <a:prstGeom prst="ellipse">
                  <a:avLst/>
                </a:prstGeom>
                <a:solidFill>
                  <a:srgbClr val="FFFF6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6" name="燕尾形 23"/>
                <p:cNvSpPr/>
                <p:nvPr/>
              </p:nvSpPr>
              <p:spPr>
                <a:xfrm>
                  <a:off x="6197751" y="1373645"/>
                  <a:ext cx="412331" cy="687009"/>
                </a:xfrm>
                <a:prstGeom prst="chevron">
                  <a:avLst>
                    <a:gd name="adj" fmla="val 6056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>
                        <a:lumMod val="95000"/>
                        <a:lumOff val="5000"/>
                      </a:schemeClr>
                    </a:solidFill>
                  </a:endParaRPr>
                </a:p>
              </p:txBody>
            </p:sp>
            <p:sp>
              <p:nvSpPr>
                <p:cNvPr id="37" name="文本框 40"/>
                <p:cNvSpPr txBox="1"/>
                <p:nvPr/>
              </p:nvSpPr>
              <p:spPr>
                <a:xfrm>
                  <a:off x="235409" y="3868490"/>
                  <a:ext cx="1591011" cy="11387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20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使用結巴</a:t>
                  </a:r>
                  <a:r>
                    <a:rPr lang="en-US" altLang="zh-TW" sz="20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 package</a:t>
                  </a:r>
                  <a:r>
                    <a:rPr lang="zh-TW" altLang="en-US" sz="20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斷詞</a:t>
                  </a:r>
                  <a:endParaRPr lang="zh-TW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lang="en-US" altLang="zh-CN" sz="28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01</a:t>
                  </a:r>
                  <a:endParaRPr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8" name="文本框 41"/>
                <p:cNvSpPr txBox="1"/>
                <p:nvPr/>
              </p:nvSpPr>
              <p:spPr>
                <a:xfrm>
                  <a:off x="2419194" y="3773261"/>
                  <a:ext cx="1755096" cy="11387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20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清理不需要的</a:t>
                  </a:r>
                  <a:r>
                    <a:rPr lang="en-US" altLang="zh-TW" sz="2000" b="1" dirty="0" err="1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stopwords</a:t>
                  </a:r>
                  <a:endParaRPr lang="en-US" altLang="zh-TW" sz="20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lang="en-US" altLang="zh-CN" sz="28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02</a:t>
                  </a:r>
                  <a:endParaRPr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  <p:sp>
              <p:nvSpPr>
                <p:cNvPr id="39" name="文本框 42"/>
                <p:cNvSpPr txBox="1"/>
                <p:nvPr/>
              </p:nvSpPr>
              <p:spPr>
                <a:xfrm>
                  <a:off x="4817591" y="3554692"/>
                  <a:ext cx="1625598" cy="113877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TW" altLang="en-US" sz="20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計算詞組出現頻率</a:t>
                  </a:r>
                  <a:endParaRPr lang="en-US" altLang="zh-TW" sz="2000" b="1" dirty="0" smtClean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  <a:p>
                  <a:pPr algn="ctr"/>
                  <a:r>
                    <a:rPr lang="en-US" altLang="zh-CN" sz="2800" b="1" dirty="0" smtClean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atin typeface="Times New Roman" panose="02020603050405020304" pitchFamily="18" charset="0"/>
                      <a:ea typeface="標楷體" panose="03000509000000000000" pitchFamily="65" charset="-120"/>
                      <a:cs typeface="Times New Roman" panose="02020603050405020304" pitchFamily="18" charset="0"/>
                    </a:rPr>
                    <a:t>03</a:t>
                  </a:r>
                  <a:endParaRPr lang="zh-CN" altLang="en-US" sz="2000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ea typeface="標楷體" panose="03000509000000000000" pitchFamily="65" charset="-120"/>
                    <a:cs typeface="Times New Roman" panose="02020603050405020304" pitchFamily="18" charset="0"/>
                  </a:endParaRPr>
                </a:p>
              </p:txBody>
            </p:sp>
            <p:pic>
              <p:nvPicPr>
                <p:cNvPr id="40" name="图片 2"/>
                <p:cNvPicPr>
                  <a:picLocks noChangeAspect="1"/>
                </p:cNvPicPr>
                <p:nvPr/>
              </p:nvPicPr>
              <p:blipFill rotWithShape="1">
                <a:blip r:embed="rId2" cstate="email">
                  <a:extLs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 t="5039"/>
                <a:stretch/>
              </p:blipFill>
              <p:spPr>
                <a:xfrm flipH="1">
                  <a:off x="7066776" y="3381312"/>
                  <a:ext cx="1541271" cy="1978941"/>
                </a:xfrm>
                <a:prstGeom prst="rect">
                  <a:avLst/>
                </a:prstGeom>
              </p:spPr>
            </p:pic>
          </p:grpSp>
          <p:sp>
            <p:nvSpPr>
              <p:cNvPr id="26" name="圆角矩形 7"/>
              <p:cNvSpPr/>
              <p:nvPr/>
            </p:nvSpPr>
            <p:spPr>
              <a:xfrm>
                <a:off x="6949740" y="2251587"/>
                <a:ext cx="1771650" cy="1343294"/>
              </a:xfrm>
              <a:prstGeom prst="roundRect">
                <a:avLst>
                  <a:gd name="adj" fmla="val 15568"/>
                </a:avLst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4" name="文本框 43"/>
            <p:cNvSpPr txBox="1"/>
            <p:nvPr/>
          </p:nvSpPr>
          <p:spPr>
            <a:xfrm>
              <a:off x="6970557" y="2358506"/>
              <a:ext cx="1730016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0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利</a:t>
              </a:r>
              <a:r>
                <a:rPr lang="zh-TW" altLang="en-US" sz="2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用</a:t>
              </a:r>
              <a:r>
                <a:rPr lang="zh-TW" altLang="en-US" sz="2000" b="1" dirty="0" smtClean="0">
                  <a:solidFill>
                    <a:srgbClr val="FF0000"/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文字雲</a:t>
              </a:r>
              <a:r>
                <a:rPr lang="zh-TW" altLang="en-US" sz="20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進行視覺化</a:t>
              </a:r>
              <a:endParaRPr lang="en-US" altLang="zh-TW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  <a:p>
              <a:pPr algn="ctr"/>
              <a:r>
                <a:rPr lang="en-US" altLang="zh-CN" sz="28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ea typeface="標楷體" panose="03000509000000000000" pitchFamily="65" charset="-120"/>
                  <a:cs typeface="Times New Roman" panose="02020603050405020304" pitchFamily="18" charset="0"/>
                </a:rPr>
                <a:t>04</a:t>
              </a:r>
              <a:endPara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ea typeface="標楷體" panose="03000509000000000000" pitchFamily="65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41" name="文字方塊 40"/>
          <p:cNvSpPr txBox="1"/>
          <p:nvPr/>
        </p:nvSpPr>
        <p:spPr>
          <a:xfrm>
            <a:off x="176981" y="853207"/>
            <a:ext cx="4914774" cy="369332"/>
          </a:xfrm>
          <a:prstGeom prst="rect">
            <a:avLst/>
          </a:prstGeom>
          <a:solidFill>
            <a:srgbClr val="FFFFCC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Fan 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Page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是否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有特別容易使用某些詞彙？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2" name="文字方塊 41"/>
          <p:cNvSpPr txBox="1"/>
          <p:nvPr/>
        </p:nvSpPr>
        <p:spPr>
          <a:xfrm>
            <a:off x="5422053" y="856483"/>
            <a:ext cx="2971868" cy="369332"/>
          </a:xfrm>
          <a:prstGeom prst="rect">
            <a:avLst/>
          </a:prstGeom>
          <a:solidFill>
            <a:srgbClr val="FF0000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藉此觀察其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撰寫特性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cxnSp>
        <p:nvCxnSpPr>
          <p:cNvPr id="44" name="直線單箭頭接點 43"/>
          <p:cNvCxnSpPr>
            <a:stCxn id="41" idx="3"/>
            <a:endCxn id="42" idx="1"/>
          </p:cNvCxnSpPr>
          <p:nvPr/>
        </p:nvCxnSpPr>
        <p:spPr>
          <a:xfrm>
            <a:off x="5091755" y="1037873"/>
            <a:ext cx="330298" cy="327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2599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分析三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668012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newspaper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69"/>
          <a:stretch/>
        </p:blipFill>
        <p:spPr bwMode="auto">
          <a:xfrm>
            <a:off x="392547" y="118152"/>
            <a:ext cx="8348330" cy="49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4800600" y="2971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2043002" y="797027"/>
            <a:ext cx="507863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zh-TW" sz="6000" b="1" dirty="0" smtClean="0">
                <a:solidFill>
                  <a:srgbClr val="4C4C4C"/>
                </a:solidFill>
              </a:rPr>
              <a:t>MY PROFILE</a:t>
            </a:r>
            <a:endParaRPr lang="en-GB" altLang="en-US" sz="6000" b="1" dirty="0">
              <a:solidFill>
                <a:srgbClr val="4C4C4C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86581" y="1691148"/>
            <a:ext cx="7688825" cy="589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2" t="4086" r="10635"/>
          <a:stretch/>
        </p:blipFill>
        <p:spPr>
          <a:xfrm>
            <a:off x="1160206" y="1665322"/>
            <a:ext cx="2133600" cy="3262079"/>
          </a:xfrm>
          <a:prstGeom prst="rect">
            <a:avLst/>
          </a:prstGeom>
        </p:spPr>
      </p:pic>
      <p:sp>
        <p:nvSpPr>
          <p:cNvPr id="15" name="文字方塊 14"/>
          <p:cNvSpPr txBox="1"/>
          <p:nvPr/>
        </p:nvSpPr>
        <p:spPr>
          <a:xfrm>
            <a:off x="3825702" y="1928281"/>
            <a:ext cx="425469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Name :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廖韋茹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Department :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工管碩二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Student ID : M10401003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圖片 15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147979"/>
            <a:ext cx="4800600" cy="17794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分析四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與目的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2" name="群組 11"/>
          <p:cNvGrpSpPr/>
          <p:nvPr/>
        </p:nvGrpSpPr>
        <p:grpSpPr>
          <a:xfrm>
            <a:off x="539552" y="1419622"/>
            <a:ext cx="8136904" cy="2232248"/>
            <a:chOff x="539552" y="1563638"/>
            <a:chExt cx="8136904" cy="2232248"/>
          </a:xfrm>
        </p:grpSpPr>
        <p:sp>
          <p:nvSpPr>
            <p:cNvPr id="13" name="Freeform 2"/>
            <p:cNvSpPr>
              <a:spLocks/>
            </p:cNvSpPr>
            <p:nvPr/>
          </p:nvSpPr>
          <p:spPr bwMode="auto">
            <a:xfrm>
              <a:off x="6393507" y="1563638"/>
              <a:ext cx="2282949" cy="2232248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14300" cap="flat" cmpd="sng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4" name="Freeform 8"/>
            <p:cNvSpPr>
              <a:spLocks/>
            </p:cNvSpPr>
            <p:nvPr/>
          </p:nvSpPr>
          <p:spPr bwMode="auto">
            <a:xfrm>
              <a:off x="539552" y="1563638"/>
              <a:ext cx="2444378" cy="2232248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92D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5" name="Rectangle 9"/>
            <p:cNvSpPr>
              <a:spLocks noChangeArrowheads="1"/>
            </p:cNvSpPr>
            <p:nvPr/>
          </p:nvSpPr>
          <p:spPr bwMode="auto">
            <a:xfrm>
              <a:off x="651265" y="1911667"/>
              <a:ext cx="2185671" cy="153619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tx1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擷取回覆內容並使用結巴</a:t>
              </a:r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package</a:t>
              </a: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進行斷詞</a:t>
              </a:r>
              <a:endParaRPr lang="en-US" altLang="ko-KR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16" name="Freeform 10"/>
            <p:cNvSpPr>
              <a:spLocks/>
            </p:cNvSpPr>
            <p:nvPr/>
          </p:nvSpPr>
          <p:spPr bwMode="auto">
            <a:xfrm>
              <a:off x="3491880" y="1563638"/>
              <a:ext cx="2282278" cy="2232248"/>
            </a:xfrm>
            <a:custGeom>
              <a:avLst/>
              <a:gdLst>
                <a:gd name="T0" fmla="*/ 1228 w 1260"/>
                <a:gd name="T1" fmla="*/ 592 h 1260"/>
                <a:gd name="T2" fmla="*/ 1252 w 1260"/>
                <a:gd name="T3" fmla="*/ 514 h 1260"/>
                <a:gd name="T4" fmla="*/ 1260 w 1260"/>
                <a:gd name="T5" fmla="*/ 430 h 1260"/>
                <a:gd name="T6" fmla="*/ 1258 w 1260"/>
                <a:gd name="T7" fmla="*/ 386 h 1260"/>
                <a:gd name="T8" fmla="*/ 1240 w 1260"/>
                <a:gd name="T9" fmla="*/ 302 h 1260"/>
                <a:gd name="T10" fmla="*/ 1208 w 1260"/>
                <a:gd name="T11" fmla="*/ 226 h 1260"/>
                <a:gd name="T12" fmla="*/ 1162 w 1260"/>
                <a:gd name="T13" fmla="*/ 158 h 1260"/>
                <a:gd name="T14" fmla="*/ 1104 w 1260"/>
                <a:gd name="T15" fmla="*/ 98 h 1260"/>
                <a:gd name="T16" fmla="*/ 1034 w 1260"/>
                <a:gd name="T17" fmla="*/ 52 h 1260"/>
                <a:gd name="T18" fmla="*/ 958 w 1260"/>
                <a:gd name="T19" fmla="*/ 20 h 1260"/>
                <a:gd name="T20" fmla="*/ 874 w 1260"/>
                <a:gd name="T21" fmla="*/ 2 h 1260"/>
                <a:gd name="T22" fmla="*/ 830 w 1260"/>
                <a:gd name="T23" fmla="*/ 0 h 1260"/>
                <a:gd name="T24" fmla="*/ 756 w 1260"/>
                <a:gd name="T25" fmla="*/ 8 h 1260"/>
                <a:gd name="T26" fmla="*/ 684 w 1260"/>
                <a:gd name="T27" fmla="*/ 26 h 1260"/>
                <a:gd name="T28" fmla="*/ 576 w 1260"/>
                <a:gd name="T29" fmla="*/ 26 h 1260"/>
                <a:gd name="T30" fmla="*/ 504 w 1260"/>
                <a:gd name="T31" fmla="*/ 8 h 1260"/>
                <a:gd name="T32" fmla="*/ 430 w 1260"/>
                <a:gd name="T33" fmla="*/ 0 h 1260"/>
                <a:gd name="T34" fmla="*/ 386 w 1260"/>
                <a:gd name="T35" fmla="*/ 2 h 1260"/>
                <a:gd name="T36" fmla="*/ 302 w 1260"/>
                <a:gd name="T37" fmla="*/ 20 h 1260"/>
                <a:gd name="T38" fmla="*/ 226 w 1260"/>
                <a:gd name="T39" fmla="*/ 52 h 1260"/>
                <a:gd name="T40" fmla="*/ 156 w 1260"/>
                <a:gd name="T41" fmla="*/ 98 h 1260"/>
                <a:gd name="T42" fmla="*/ 98 w 1260"/>
                <a:gd name="T43" fmla="*/ 158 h 1260"/>
                <a:gd name="T44" fmla="*/ 52 w 1260"/>
                <a:gd name="T45" fmla="*/ 226 h 1260"/>
                <a:gd name="T46" fmla="*/ 20 w 1260"/>
                <a:gd name="T47" fmla="*/ 302 h 1260"/>
                <a:gd name="T48" fmla="*/ 2 w 1260"/>
                <a:gd name="T49" fmla="*/ 386 h 1260"/>
                <a:gd name="T50" fmla="*/ 0 w 1260"/>
                <a:gd name="T51" fmla="*/ 430 h 1260"/>
                <a:gd name="T52" fmla="*/ 8 w 1260"/>
                <a:gd name="T53" fmla="*/ 510 h 1260"/>
                <a:gd name="T54" fmla="*/ 28 w 1260"/>
                <a:gd name="T55" fmla="*/ 584 h 1260"/>
                <a:gd name="T56" fmla="*/ 28 w 1260"/>
                <a:gd name="T57" fmla="*/ 676 h 1260"/>
                <a:gd name="T58" fmla="*/ 8 w 1260"/>
                <a:gd name="T59" fmla="*/ 750 h 1260"/>
                <a:gd name="T60" fmla="*/ 0 w 1260"/>
                <a:gd name="T61" fmla="*/ 830 h 1260"/>
                <a:gd name="T62" fmla="*/ 2 w 1260"/>
                <a:gd name="T63" fmla="*/ 874 h 1260"/>
                <a:gd name="T64" fmla="*/ 20 w 1260"/>
                <a:gd name="T65" fmla="*/ 958 h 1260"/>
                <a:gd name="T66" fmla="*/ 52 w 1260"/>
                <a:gd name="T67" fmla="*/ 1036 h 1260"/>
                <a:gd name="T68" fmla="*/ 98 w 1260"/>
                <a:gd name="T69" fmla="*/ 1104 h 1260"/>
                <a:gd name="T70" fmla="*/ 156 w 1260"/>
                <a:gd name="T71" fmla="*/ 1162 h 1260"/>
                <a:gd name="T72" fmla="*/ 226 w 1260"/>
                <a:gd name="T73" fmla="*/ 1208 h 1260"/>
                <a:gd name="T74" fmla="*/ 302 w 1260"/>
                <a:gd name="T75" fmla="*/ 1240 h 1260"/>
                <a:gd name="T76" fmla="*/ 386 w 1260"/>
                <a:gd name="T77" fmla="*/ 1258 h 1260"/>
                <a:gd name="T78" fmla="*/ 430 w 1260"/>
                <a:gd name="T79" fmla="*/ 1260 h 1260"/>
                <a:gd name="T80" fmla="*/ 504 w 1260"/>
                <a:gd name="T81" fmla="*/ 1254 h 1260"/>
                <a:gd name="T82" fmla="*/ 576 w 1260"/>
                <a:gd name="T83" fmla="*/ 1234 h 1260"/>
                <a:gd name="T84" fmla="*/ 684 w 1260"/>
                <a:gd name="T85" fmla="*/ 1234 h 1260"/>
                <a:gd name="T86" fmla="*/ 754 w 1260"/>
                <a:gd name="T87" fmla="*/ 1254 h 1260"/>
                <a:gd name="T88" fmla="*/ 830 w 1260"/>
                <a:gd name="T89" fmla="*/ 1260 h 1260"/>
                <a:gd name="T90" fmla="*/ 874 w 1260"/>
                <a:gd name="T91" fmla="*/ 1258 h 1260"/>
                <a:gd name="T92" fmla="*/ 958 w 1260"/>
                <a:gd name="T93" fmla="*/ 1240 h 1260"/>
                <a:gd name="T94" fmla="*/ 1034 w 1260"/>
                <a:gd name="T95" fmla="*/ 1208 h 1260"/>
                <a:gd name="T96" fmla="*/ 1104 w 1260"/>
                <a:gd name="T97" fmla="*/ 1162 h 1260"/>
                <a:gd name="T98" fmla="*/ 1162 w 1260"/>
                <a:gd name="T99" fmla="*/ 1104 h 1260"/>
                <a:gd name="T100" fmla="*/ 1208 w 1260"/>
                <a:gd name="T101" fmla="*/ 1036 h 1260"/>
                <a:gd name="T102" fmla="*/ 1240 w 1260"/>
                <a:gd name="T103" fmla="*/ 958 h 1260"/>
                <a:gd name="T104" fmla="*/ 1258 w 1260"/>
                <a:gd name="T105" fmla="*/ 874 h 1260"/>
                <a:gd name="T106" fmla="*/ 1260 w 1260"/>
                <a:gd name="T107" fmla="*/ 830 h 1260"/>
                <a:gd name="T108" fmla="*/ 1252 w 1260"/>
                <a:gd name="T109" fmla="*/ 746 h 1260"/>
                <a:gd name="T110" fmla="*/ 1228 w 1260"/>
                <a:gd name="T111" fmla="*/ 668 h 1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60" h="1260">
                  <a:moveTo>
                    <a:pt x="1228" y="592"/>
                  </a:moveTo>
                  <a:lnTo>
                    <a:pt x="1228" y="592"/>
                  </a:lnTo>
                  <a:lnTo>
                    <a:pt x="1242" y="554"/>
                  </a:lnTo>
                  <a:lnTo>
                    <a:pt x="1252" y="514"/>
                  </a:lnTo>
                  <a:lnTo>
                    <a:pt x="1258" y="472"/>
                  </a:lnTo>
                  <a:lnTo>
                    <a:pt x="1260" y="430"/>
                  </a:lnTo>
                  <a:lnTo>
                    <a:pt x="1260" y="430"/>
                  </a:lnTo>
                  <a:lnTo>
                    <a:pt x="1258" y="386"/>
                  </a:lnTo>
                  <a:lnTo>
                    <a:pt x="1250" y="344"/>
                  </a:lnTo>
                  <a:lnTo>
                    <a:pt x="1240" y="302"/>
                  </a:lnTo>
                  <a:lnTo>
                    <a:pt x="1226" y="264"/>
                  </a:lnTo>
                  <a:lnTo>
                    <a:pt x="1208" y="226"/>
                  </a:lnTo>
                  <a:lnTo>
                    <a:pt x="1186" y="190"/>
                  </a:lnTo>
                  <a:lnTo>
                    <a:pt x="1162" y="158"/>
                  </a:lnTo>
                  <a:lnTo>
                    <a:pt x="1134" y="126"/>
                  </a:lnTo>
                  <a:lnTo>
                    <a:pt x="1104" y="98"/>
                  </a:lnTo>
                  <a:lnTo>
                    <a:pt x="1070" y="74"/>
                  </a:lnTo>
                  <a:lnTo>
                    <a:pt x="1034" y="52"/>
                  </a:lnTo>
                  <a:lnTo>
                    <a:pt x="998" y="34"/>
                  </a:lnTo>
                  <a:lnTo>
                    <a:pt x="958" y="20"/>
                  </a:lnTo>
                  <a:lnTo>
                    <a:pt x="916" y="10"/>
                  </a:lnTo>
                  <a:lnTo>
                    <a:pt x="874" y="2"/>
                  </a:lnTo>
                  <a:lnTo>
                    <a:pt x="830" y="0"/>
                  </a:lnTo>
                  <a:lnTo>
                    <a:pt x="830" y="0"/>
                  </a:lnTo>
                  <a:lnTo>
                    <a:pt x="792" y="2"/>
                  </a:lnTo>
                  <a:lnTo>
                    <a:pt x="756" y="8"/>
                  </a:lnTo>
                  <a:lnTo>
                    <a:pt x="720" y="16"/>
                  </a:lnTo>
                  <a:lnTo>
                    <a:pt x="684" y="26"/>
                  </a:lnTo>
                  <a:lnTo>
                    <a:pt x="576" y="26"/>
                  </a:lnTo>
                  <a:lnTo>
                    <a:pt x="576" y="26"/>
                  </a:lnTo>
                  <a:lnTo>
                    <a:pt x="540" y="16"/>
                  </a:lnTo>
                  <a:lnTo>
                    <a:pt x="504" y="8"/>
                  </a:lnTo>
                  <a:lnTo>
                    <a:pt x="468" y="2"/>
                  </a:lnTo>
                  <a:lnTo>
                    <a:pt x="430" y="0"/>
                  </a:lnTo>
                  <a:lnTo>
                    <a:pt x="430" y="0"/>
                  </a:lnTo>
                  <a:lnTo>
                    <a:pt x="386" y="2"/>
                  </a:lnTo>
                  <a:lnTo>
                    <a:pt x="344" y="10"/>
                  </a:lnTo>
                  <a:lnTo>
                    <a:pt x="302" y="20"/>
                  </a:lnTo>
                  <a:lnTo>
                    <a:pt x="262" y="34"/>
                  </a:lnTo>
                  <a:lnTo>
                    <a:pt x="226" y="52"/>
                  </a:lnTo>
                  <a:lnTo>
                    <a:pt x="190" y="74"/>
                  </a:lnTo>
                  <a:lnTo>
                    <a:pt x="156" y="98"/>
                  </a:lnTo>
                  <a:lnTo>
                    <a:pt x="126" y="126"/>
                  </a:lnTo>
                  <a:lnTo>
                    <a:pt x="98" y="158"/>
                  </a:lnTo>
                  <a:lnTo>
                    <a:pt x="74" y="190"/>
                  </a:lnTo>
                  <a:lnTo>
                    <a:pt x="52" y="226"/>
                  </a:lnTo>
                  <a:lnTo>
                    <a:pt x="34" y="264"/>
                  </a:lnTo>
                  <a:lnTo>
                    <a:pt x="20" y="302"/>
                  </a:lnTo>
                  <a:lnTo>
                    <a:pt x="8" y="344"/>
                  </a:lnTo>
                  <a:lnTo>
                    <a:pt x="2" y="386"/>
                  </a:lnTo>
                  <a:lnTo>
                    <a:pt x="0" y="430"/>
                  </a:lnTo>
                  <a:lnTo>
                    <a:pt x="0" y="430"/>
                  </a:lnTo>
                  <a:lnTo>
                    <a:pt x="2" y="470"/>
                  </a:lnTo>
                  <a:lnTo>
                    <a:pt x="8" y="510"/>
                  </a:lnTo>
                  <a:lnTo>
                    <a:pt x="16" y="548"/>
                  </a:lnTo>
                  <a:lnTo>
                    <a:pt x="28" y="584"/>
                  </a:lnTo>
                  <a:lnTo>
                    <a:pt x="28" y="676"/>
                  </a:lnTo>
                  <a:lnTo>
                    <a:pt x="28" y="676"/>
                  </a:lnTo>
                  <a:lnTo>
                    <a:pt x="16" y="712"/>
                  </a:lnTo>
                  <a:lnTo>
                    <a:pt x="8" y="750"/>
                  </a:lnTo>
                  <a:lnTo>
                    <a:pt x="2" y="790"/>
                  </a:lnTo>
                  <a:lnTo>
                    <a:pt x="0" y="830"/>
                  </a:lnTo>
                  <a:lnTo>
                    <a:pt x="0" y="830"/>
                  </a:lnTo>
                  <a:lnTo>
                    <a:pt x="2" y="874"/>
                  </a:lnTo>
                  <a:lnTo>
                    <a:pt x="8" y="916"/>
                  </a:lnTo>
                  <a:lnTo>
                    <a:pt x="20" y="958"/>
                  </a:lnTo>
                  <a:lnTo>
                    <a:pt x="34" y="998"/>
                  </a:lnTo>
                  <a:lnTo>
                    <a:pt x="52" y="1036"/>
                  </a:lnTo>
                  <a:lnTo>
                    <a:pt x="74" y="1070"/>
                  </a:lnTo>
                  <a:lnTo>
                    <a:pt x="98" y="1104"/>
                  </a:lnTo>
                  <a:lnTo>
                    <a:pt x="126" y="1134"/>
                  </a:lnTo>
                  <a:lnTo>
                    <a:pt x="156" y="1162"/>
                  </a:lnTo>
                  <a:lnTo>
                    <a:pt x="190" y="1186"/>
                  </a:lnTo>
                  <a:lnTo>
                    <a:pt x="226" y="1208"/>
                  </a:lnTo>
                  <a:lnTo>
                    <a:pt x="262" y="1226"/>
                  </a:lnTo>
                  <a:lnTo>
                    <a:pt x="302" y="1240"/>
                  </a:lnTo>
                  <a:lnTo>
                    <a:pt x="344" y="1252"/>
                  </a:lnTo>
                  <a:lnTo>
                    <a:pt x="386" y="1258"/>
                  </a:lnTo>
                  <a:lnTo>
                    <a:pt x="430" y="1260"/>
                  </a:lnTo>
                  <a:lnTo>
                    <a:pt x="430" y="1260"/>
                  </a:lnTo>
                  <a:lnTo>
                    <a:pt x="468" y="1258"/>
                  </a:lnTo>
                  <a:lnTo>
                    <a:pt x="504" y="1254"/>
                  </a:lnTo>
                  <a:lnTo>
                    <a:pt x="540" y="1246"/>
                  </a:lnTo>
                  <a:lnTo>
                    <a:pt x="576" y="1234"/>
                  </a:lnTo>
                  <a:lnTo>
                    <a:pt x="684" y="1234"/>
                  </a:lnTo>
                  <a:lnTo>
                    <a:pt x="684" y="1234"/>
                  </a:lnTo>
                  <a:lnTo>
                    <a:pt x="718" y="1246"/>
                  </a:lnTo>
                  <a:lnTo>
                    <a:pt x="754" y="1254"/>
                  </a:lnTo>
                  <a:lnTo>
                    <a:pt x="792" y="1258"/>
                  </a:lnTo>
                  <a:lnTo>
                    <a:pt x="830" y="1260"/>
                  </a:lnTo>
                  <a:lnTo>
                    <a:pt x="830" y="1260"/>
                  </a:lnTo>
                  <a:lnTo>
                    <a:pt x="874" y="1258"/>
                  </a:lnTo>
                  <a:lnTo>
                    <a:pt x="916" y="1252"/>
                  </a:lnTo>
                  <a:lnTo>
                    <a:pt x="958" y="1240"/>
                  </a:lnTo>
                  <a:lnTo>
                    <a:pt x="998" y="1226"/>
                  </a:lnTo>
                  <a:lnTo>
                    <a:pt x="1034" y="1208"/>
                  </a:lnTo>
                  <a:lnTo>
                    <a:pt x="1070" y="1186"/>
                  </a:lnTo>
                  <a:lnTo>
                    <a:pt x="1104" y="1162"/>
                  </a:lnTo>
                  <a:lnTo>
                    <a:pt x="1134" y="1134"/>
                  </a:lnTo>
                  <a:lnTo>
                    <a:pt x="1162" y="1104"/>
                  </a:lnTo>
                  <a:lnTo>
                    <a:pt x="1186" y="1070"/>
                  </a:lnTo>
                  <a:lnTo>
                    <a:pt x="1208" y="1036"/>
                  </a:lnTo>
                  <a:lnTo>
                    <a:pt x="1226" y="998"/>
                  </a:lnTo>
                  <a:lnTo>
                    <a:pt x="1240" y="958"/>
                  </a:lnTo>
                  <a:lnTo>
                    <a:pt x="1250" y="916"/>
                  </a:lnTo>
                  <a:lnTo>
                    <a:pt x="1258" y="874"/>
                  </a:lnTo>
                  <a:lnTo>
                    <a:pt x="1260" y="830"/>
                  </a:lnTo>
                  <a:lnTo>
                    <a:pt x="1260" y="830"/>
                  </a:lnTo>
                  <a:lnTo>
                    <a:pt x="1258" y="788"/>
                  </a:lnTo>
                  <a:lnTo>
                    <a:pt x="1252" y="746"/>
                  </a:lnTo>
                  <a:lnTo>
                    <a:pt x="1242" y="706"/>
                  </a:lnTo>
                  <a:lnTo>
                    <a:pt x="1228" y="668"/>
                  </a:lnTo>
                  <a:lnTo>
                    <a:pt x="1228" y="592"/>
                  </a:lnTo>
                  <a:close/>
                </a:path>
              </a:pathLst>
            </a:custGeom>
            <a:noFill/>
            <a:ln w="101600" cap="flat" cmpd="sng">
              <a:solidFill>
                <a:srgbClr val="FFC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grpSp>
          <p:nvGrpSpPr>
            <p:cNvPr id="17" name="Group 13"/>
            <p:cNvGrpSpPr>
              <a:grpSpLocks/>
            </p:cNvGrpSpPr>
            <p:nvPr/>
          </p:nvGrpSpPr>
          <p:grpSpPr bwMode="auto">
            <a:xfrm>
              <a:off x="2815655" y="2543299"/>
              <a:ext cx="576262" cy="244475"/>
              <a:chOff x="249" y="2061"/>
              <a:chExt cx="363" cy="154"/>
            </a:xfrm>
          </p:grpSpPr>
          <p:grpSp>
            <p:nvGrpSpPr>
              <p:cNvPr id="25" name="Group 138"/>
              <p:cNvGrpSpPr>
                <a:grpSpLocks/>
              </p:cNvGrpSpPr>
              <p:nvPr/>
            </p:nvGrpSpPr>
            <p:grpSpPr bwMode="auto">
              <a:xfrm>
                <a:off x="249" y="2061"/>
                <a:ext cx="154" cy="154"/>
                <a:chOff x="1661" y="2750"/>
                <a:chExt cx="250" cy="250"/>
              </a:xfrm>
            </p:grpSpPr>
            <p:sp>
              <p:nvSpPr>
                <p:cNvPr id="27" name="Oval 139"/>
                <p:cNvSpPr>
                  <a:spLocks noChangeArrowheads="1"/>
                </p:cNvSpPr>
                <p:nvPr/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ko-KR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맑은 고딕" pitchFamily="50" charset="-127"/>
                  </a:endParaRPr>
                </a:p>
              </p:txBody>
            </p:sp>
            <p:sp>
              <p:nvSpPr>
                <p:cNvPr id="28" name="Oval 140"/>
                <p:cNvSpPr>
                  <a:spLocks noChangeArrowheads="1"/>
                </p:cNvSpPr>
                <p:nvPr/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ko-KR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맑은 고딕" pitchFamily="50" charset="-127"/>
                  </a:endParaRPr>
                </a:p>
              </p:txBody>
            </p:sp>
          </p:grpSp>
          <p:sp>
            <p:nvSpPr>
              <p:cNvPr id="26" name="Line 17"/>
              <p:cNvSpPr>
                <a:spLocks noChangeShapeType="1"/>
              </p:cNvSpPr>
              <p:nvPr/>
            </p:nvSpPr>
            <p:spPr bwMode="auto">
              <a:xfrm>
                <a:off x="385" y="2136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ysClr val="windowText" lastClr="000000"/>
                </a:solidFill>
                <a:prstDash val="sysDot"/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18" name="Group 40"/>
            <p:cNvGrpSpPr>
              <a:grpSpLocks/>
            </p:cNvGrpSpPr>
            <p:nvPr/>
          </p:nvGrpSpPr>
          <p:grpSpPr bwMode="auto">
            <a:xfrm>
              <a:off x="5651921" y="2543299"/>
              <a:ext cx="576263" cy="244475"/>
              <a:chOff x="249" y="2061"/>
              <a:chExt cx="363" cy="154"/>
            </a:xfrm>
          </p:grpSpPr>
          <p:grpSp>
            <p:nvGrpSpPr>
              <p:cNvPr id="21" name="Group 138"/>
              <p:cNvGrpSpPr>
                <a:grpSpLocks/>
              </p:cNvGrpSpPr>
              <p:nvPr/>
            </p:nvGrpSpPr>
            <p:grpSpPr bwMode="auto">
              <a:xfrm>
                <a:off x="249" y="2061"/>
                <a:ext cx="154" cy="154"/>
                <a:chOff x="1661" y="2750"/>
                <a:chExt cx="250" cy="250"/>
              </a:xfrm>
            </p:grpSpPr>
            <p:sp>
              <p:nvSpPr>
                <p:cNvPr id="23" name="Oval 139"/>
                <p:cNvSpPr>
                  <a:spLocks noChangeArrowheads="1"/>
                </p:cNvSpPr>
                <p:nvPr/>
              </p:nvSpPr>
              <p:spPr bwMode="auto">
                <a:xfrm>
                  <a:off x="1661" y="2750"/>
                  <a:ext cx="250" cy="250"/>
                </a:xfrm>
                <a:prstGeom prst="ellipse">
                  <a:avLst/>
                </a:prstGeom>
                <a:solidFill>
                  <a:sysClr val="windowText" lastClr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ko-KR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맑은 고딕" pitchFamily="50" charset="-127"/>
                  </a:endParaRPr>
                </a:p>
              </p:txBody>
            </p:sp>
            <p:sp>
              <p:nvSpPr>
                <p:cNvPr id="24" name="Oval 140"/>
                <p:cNvSpPr>
                  <a:spLocks noChangeArrowheads="1"/>
                </p:cNvSpPr>
                <p:nvPr/>
              </p:nvSpPr>
              <p:spPr bwMode="auto">
                <a:xfrm>
                  <a:off x="1729" y="2818"/>
                  <a:ext cx="114" cy="114"/>
                </a:xfrm>
                <a:prstGeom prst="ellipse">
                  <a:avLst/>
                </a:pr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101600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wrap="none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ko-KR" altLang="ko-KR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微軟正黑體" panose="020B0604030504040204" pitchFamily="34" charset="-120"/>
                    <a:ea typeface="맑은 고딕" pitchFamily="50" charset="-127"/>
                  </a:endParaRPr>
                </a:p>
              </p:txBody>
            </p:sp>
          </p:grpSp>
          <p:sp>
            <p:nvSpPr>
              <p:cNvPr id="22" name="Line 44"/>
              <p:cNvSpPr>
                <a:spLocks noChangeShapeType="1"/>
              </p:cNvSpPr>
              <p:nvPr/>
            </p:nvSpPr>
            <p:spPr bwMode="auto">
              <a:xfrm>
                <a:off x="385" y="2136"/>
                <a:ext cx="227" cy="0"/>
              </a:xfrm>
              <a:prstGeom prst="line">
                <a:avLst/>
              </a:prstGeom>
              <a:noFill/>
              <a:ln w="19050" cap="rnd">
                <a:solidFill>
                  <a:sysClr val="windowText" lastClr="000000"/>
                </a:solidFill>
                <a:prstDash val="sysDot"/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19" name="Rectangle 9"/>
            <p:cNvSpPr>
              <a:spLocks noChangeArrowheads="1"/>
            </p:cNvSpPr>
            <p:nvPr/>
          </p:nvSpPr>
          <p:spPr bwMode="auto">
            <a:xfrm>
              <a:off x="3583755" y="2264263"/>
              <a:ext cx="2049205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tx1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計算文字頻率並進行情感分析</a:t>
              </a:r>
              <a:endParaRPr lang="en-US" altLang="zh-TW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  <p:sp>
          <p:nvSpPr>
            <p:cNvPr id="20" name="Rectangle 9"/>
            <p:cNvSpPr>
              <a:spLocks noChangeArrowheads="1"/>
            </p:cNvSpPr>
            <p:nvPr/>
          </p:nvSpPr>
          <p:spPr bwMode="auto">
            <a:xfrm>
              <a:off x="6538747" y="2246863"/>
              <a:ext cx="1992468" cy="8309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w="9525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17961" dir="2700000" algn="ctr" rotWithShape="0">
                      <a:schemeClr val="tx1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  <a:cs typeface="Times New Roman" panose="02020603050405020304" pitchFamily="18" charset="0"/>
                </a:rPr>
                <a:t>分析回覆內容多屬於正向或負向</a:t>
              </a:r>
              <a:endParaRPr lang="en-US" altLang="ko-KR" sz="2000" b="1" dirty="0"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endParaRPr>
            </a:p>
          </p:txBody>
        </p:sp>
      </p:grpSp>
      <p:sp>
        <p:nvSpPr>
          <p:cNvPr id="2" name="文字版面配置區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6740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分析四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40624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結語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737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結語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724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Thanks!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741"/>
            <a:ext cx="914400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1"/>
          <p:cNvSpPr txBox="1">
            <a:spLocks noGrp="1"/>
          </p:cNvSpPr>
          <p:nvPr>
            <p:ph type="body" idx="1"/>
          </p:nvPr>
        </p:nvSpPr>
        <p:spPr>
          <a:xfrm>
            <a:off x="1046528" y="1223553"/>
            <a:ext cx="6651600" cy="519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</a:t>
            </a:r>
            <a:r>
              <a:rPr 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</a:t>
            </a: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>
              <a:spcBef>
                <a:spcPts val="0"/>
              </a:spcBef>
            </a:pPr>
            <a:r>
              <a:rPr lang="en-US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Fan page</a:t>
            </a:r>
            <a:r>
              <a:rPr lang="zh-TW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</a:t>
            </a: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spcBef>
                <a:spcPts val="0"/>
              </a:spcBef>
            </a:pPr>
            <a:r>
              <a:rPr lang="zh-TW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r>
              <a:rPr lang="zh-TW" alt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方法與目的</a:t>
            </a:r>
            <a:endParaRPr lang="en-US" alt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</a:t>
            </a:r>
            <a:r>
              <a:rPr 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>
              <a:spcBef>
                <a:spcPts val="0"/>
              </a:spcBef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title" idx="4294967295"/>
          </p:nvPr>
        </p:nvSpPr>
        <p:spPr>
          <a:xfrm>
            <a:off x="3069949" y="487164"/>
            <a:ext cx="2826354" cy="6397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hape 105"/>
          <p:cNvSpPr/>
          <p:nvPr/>
        </p:nvSpPr>
        <p:spPr>
          <a:xfrm>
            <a:off x="2487936" y="1414882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105"/>
          <p:cNvSpPr/>
          <p:nvPr/>
        </p:nvSpPr>
        <p:spPr>
          <a:xfrm>
            <a:off x="2487936" y="2159660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5"/>
          <p:cNvSpPr/>
          <p:nvPr/>
        </p:nvSpPr>
        <p:spPr>
          <a:xfrm>
            <a:off x="2487936" y="2904438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05"/>
          <p:cNvSpPr/>
          <p:nvPr/>
        </p:nvSpPr>
        <p:spPr>
          <a:xfrm>
            <a:off x="2487936" y="3649216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05"/>
          <p:cNvSpPr/>
          <p:nvPr/>
        </p:nvSpPr>
        <p:spPr>
          <a:xfrm>
            <a:off x="2487936" y="4393994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88361" y="92549"/>
            <a:ext cx="5412826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背景與觀察──粉絲頁選擇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6" y="879795"/>
            <a:ext cx="2033347" cy="196662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551" y="879795"/>
            <a:ext cx="1966627" cy="1966627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417746" y="2846422"/>
            <a:ext cx="2874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麥當勞</a:t>
            </a:r>
            <a:endParaRPr lang="en-US" altLang="zh-TW" sz="20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0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 : 101615286547831</a:t>
            </a:r>
            <a:endParaRPr lang="zh-TW" altLang="en-US" sz="20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558611" y="2846422"/>
            <a:ext cx="2874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肯德基</a:t>
            </a:r>
            <a:endParaRPr lang="en-US" altLang="zh-TW" sz="20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0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 : 324273577645211</a:t>
            </a:r>
            <a:endParaRPr lang="zh-TW" altLang="en-US" sz="20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210799" y="3805084"/>
            <a:ext cx="6567949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兩者皆為台灣較大型的速食連鎖品牌，而麥當勞的名氣與銷售狀況又較肯德基好許多，所以本次報告希望透過分析兩家粉絲專頁，找出兩者廣告行為及獲得迴響的差異。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650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855678" y="1432954"/>
            <a:ext cx="4600064" cy="707886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麥當勞的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文大部分都是以廣告為主，廣告內容多為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動態圖片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855678" y="2562595"/>
            <a:ext cx="4600064" cy="400110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文內容必定包含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訂餐連結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網址。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3511" t="18693" r="43941" b="8659"/>
          <a:stretch/>
        </p:blipFill>
        <p:spPr>
          <a:xfrm>
            <a:off x="142948" y="1410714"/>
            <a:ext cx="3478665" cy="2703871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855678" y="3391737"/>
            <a:ext cx="4600064" cy="707886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種類較多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，還會轉貼慈善基金會或推廣麥當勞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161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855678" y="1432954"/>
            <a:ext cx="4600064" cy="707886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肯德基的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文大部分都是以廣告為主，其中又以廣告近期推出的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新商品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為主。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855678" y="2568580"/>
            <a:ext cx="4600064" cy="707886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廣告以圖片為主，同時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結合行銷手法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，如至門市出示該圖片即可獲得優惠。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855678" y="3635380"/>
            <a:ext cx="4600064" cy="400110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文內容必定會包含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訂餐連結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短網址。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/>
          <a:srcRect l="3865" t="18675" r="43606" b="8196"/>
          <a:stretch/>
        </p:blipFill>
        <p:spPr>
          <a:xfrm>
            <a:off x="365125" y="1432954"/>
            <a:ext cx="3211294" cy="251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6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05299" y="89699"/>
            <a:ext cx="5708223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─麥當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勞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案例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觀察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46" y="802732"/>
            <a:ext cx="1395388" cy="1349602"/>
          </a:xfrm>
          <a:prstGeom prst="rect">
            <a:avLst/>
          </a:prstGeom>
        </p:spPr>
      </p:pic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/>
          <a:srcRect l="18729" t="35003" r="50911" b="6158"/>
          <a:stretch/>
        </p:blipFill>
        <p:spPr>
          <a:xfrm>
            <a:off x="5000496" y="1796106"/>
            <a:ext cx="2743200" cy="2989006"/>
          </a:xfrm>
          <a:prstGeom prst="rect">
            <a:avLst/>
          </a:prstGeom>
        </p:spPr>
      </p:pic>
      <p:sp>
        <p:nvSpPr>
          <p:cNvPr id="5" name="圓角矩形圖說文字 4"/>
          <p:cNvSpPr/>
          <p:nvPr/>
        </p:nvSpPr>
        <p:spPr>
          <a:xfrm>
            <a:off x="1609230" y="2237701"/>
            <a:ext cx="2603822" cy="931128"/>
          </a:xfrm>
          <a:prstGeom prst="wedgeRoundRectCallout">
            <a:avLst>
              <a:gd name="adj1" fmla="val 78612"/>
              <a:gd name="adj2" fmla="val 6167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粉絲回覆內容有許多人會</a:t>
            </a:r>
            <a:r>
              <a:rPr lang="en-US" altLang="zh-TW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tag</a:t>
            </a:r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朋友</a:t>
            </a:r>
            <a:endParaRPr lang="zh-TW" altLang="en-US" sz="20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圓角矩形 5"/>
          <p:cNvSpPr/>
          <p:nvPr/>
        </p:nvSpPr>
        <p:spPr>
          <a:xfrm>
            <a:off x="1609230" y="3772082"/>
            <a:ext cx="2576051" cy="100350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希望比較粉絲回覆中有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tag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朋友的比例與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文被分享的次數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向右箭號 6"/>
          <p:cNvSpPr/>
          <p:nvPr/>
        </p:nvSpPr>
        <p:spPr>
          <a:xfrm rot="5400000">
            <a:off x="2646028" y="3292543"/>
            <a:ext cx="530225" cy="428853"/>
          </a:xfrm>
          <a:prstGeom prst="strip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/>
          <a:srcRect l="18687" t="44040" r="51296" b="43861"/>
          <a:stretch/>
        </p:blipFill>
        <p:spPr>
          <a:xfrm>
            <a:off x="5000496" y="1095329"/>
            <a:ext cx="2733368" cy="619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14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53155" y="84323"/>
            <a:ext cx="56403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肯德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案例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18553" t="45175" r="45751" b="30895"/>
          <a:stretch/>
        </p:blipFill>
        <p:spPr>
          <a:xfrm>
            <a:off x="4653834" y="989198"/>
            <a:ext cx="3431459" cy="129330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9266" t="41089" r="44964" b="45391"/>
          <a:stretch/>
        </p:blipFill>
        <p:spPr>
          <a:xfrm>
            <a:off x="4218036" y="2287415"/>
            <a:ext cx="4303054" cy="9144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81" y="707436"/>
            <a:ext cx="1575063" cy="157506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5"/>
          <a:srcRect l="18962" t="49549" r="56786" b="38667"/>
          <a:stretch/>
        </p:blipFill>
        <p:spPr>
          <a:xfrm>
            <a:off x="4916129" y="3201815"/>
            <a:ext cx="3169164" cy="86572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6"/>
          <a:srcRect l="19104" t="41829" r="44707" b="36846"/>
          <a:stretch/>
        </p:blipFill>
        <p:spPr>
          <a:xfrm>
            <a:off x="4467710" y="3724027"/>
            <a:ext cx="4066001" cy="1347019"/>
          </a:xfrm>
          <a:prstGeom prst="rect">
            <a:avLst/>
          </a:prstGeom>
        </p:spPr>
      </p:pic>
      <p:sp>
        <p:nvSpPr>
          <p:cNvPr id="8" name="圓角矩形圖說文字 7"/>
          <p:cNvSpPr/>
          <p:nvPr/>
        </p:nvSpPr>
        <p:spPr>
          <a:xfrm>
            <a:off x="1002801" y="2434429"/>
            <a:ext cx="2603822" cy="931128"/>
          </a:xfrm>
          <a:prstGeom prst="wedgeRoundRectCallout">
            <a:avLst>
              <a:gd name="adj1" fmla="val 69172"/>
              <a:gd name="adj2" fmla="val -3969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粉絲回覆包含了許多負面評論</a:t>
            </a:r>
            <a:endParaRPr lang="zh-TW" altLang="en-US" sz="20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1036263" y="3895783"/>
            <a:ext cx="2576051" cy="100350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希望能針對得到回覆分析回覆的正負向比例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向右箭號 9"/>
          <p:cNvSpPr/>
          <p:nvPr/>
        </p:nvSpPr>
        <p:spPr>
          <a:xfrm rot="5400000">
            <a:off x="2039599" y="3416243"/>
            <a:ext cx="530225" cy="428853"/>
          </a:xfrm>
          <a:prstGeom prst="strip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23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統計──麥當勞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41" y="1835774"/>
            <a:ext cx="1691159" cy="1635668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516264"/>
              </p:ext>
            </p:extLst>
          </p:nvPr>
        </p:nvGraphicFramePr>
        <p:xfrm>
          <a:off x="2668802" y="1355668"/>
          <a:ext cx="5663382" cy="25958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96930">
                  <a:extLst>
                    <a:ext uri="{9D8B030D-6E8A-4147-A177-3AD203B41FA5}">
                      <a16:colId xmlns:a16="http://schemas.microsoft.com/office/drawing/2014/main" val="2475653662"/>
                    </a:ext>
                  </a:extLst>
                </a:gridCol>
                <a:gridCol w="1966452">
                  <a:extLst>
                    <a:ext uri="{9D8B030D-6E8A-4147-A177-3AD203B41FA5}">
                      <a16:colId xmlns:a16="http://schemas.microsoft.com/office/drawing/2014/main" val="6683217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Start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data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2010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年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月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14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日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554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End 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99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fans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68,493,469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人追蹤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likes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68,505,452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人說讚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694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258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of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like from unique users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52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comment from unique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0441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11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u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3473</TotalTime>
  <Words>714</Words>
  <Application>Microsoft Office PowerPoint</Application>
  <PresentationFormat>如螢幕大小 (16:9)</PresentationFormat>
  <Paragraphs>104</Paragraphs>
  <Slides>24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6" baseType="lpstr">
      <vt:lpstr>Arial</vt:lpstr>
      <vt:lpstr>微軟正黑體</vt:lpstr>
      <vt:lpstr>Times</vt:lpstr>
      <vt:lpstr>宋体</vt:lpstr>
      <vt:lpstr>標楷體</vt:lpstr>
      <vt:lpstr>Varela Round</vt:lpstr>
      <vt:lpstr>新細明體</vt:lpstr>
      <vt:lpstr>Times New Roman</vt:lpstr>
      <vt:lpstr>맑은 고딕</vt:lpstr>
      <vt:lpstr>Nixie One</vt:lpstr>
      <vt:lpstr>MS PGothic</vt:lpstr>
      <vt:lpstr>Puck template</vt:lpstr>
      <vt:lpstr>PowerPoint 簡報</vt:lpstr>
      <vt:lpstr>PowerPoint 簡報</vt:lpstr>
      <vt:lpstr>大綱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Jennifer</cp:lastModifiedBy>
  <cp:revision>56</cp:revision>
  <dcterms:modified xsi:type="dcterms:W3CDTF">2017-01-14T14:12:47Z</dcterms:modified>
</cp:coreProperties>
</file>